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7" r:id="rId2"/>
    <p:sldId id="258" r:id="rId3"/>
    <p:sldId id="259" r:id="rId4"/>
    <p:sldId id="260"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1" autoAdjust="0"/>
    <p:restoredTop sz="54830" autoAdjust="0"/>
  </p:normalViewPr>
  <p:slideViewPr>
    <p:cSldViewPr snapToGrid="0">
      <p:cViewPr varScale="1">
        <p:scale>
          <a:sx n="33" d="100"/>
          <a:sy n="33" d="100"/>
        </p:scale>
        <p:origin x="128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2.GIF>
</file>

<file path=ppt/media/image3.png>
</file>

<file path=ppt/media/image4.jpeg>
</file>

<file path=ppt/media/image5.png>
</file>

<file path=ppt/media/image6.jpeg>
</file>

<file path=ppt/media/image7.GIF>
</file>

<file path=ppt/media/image8.png>
</file>

<file path=ppt/media/image9.GIF>
</file>

<file path=ppt/media/media1.wav>
</file>

<file path=ppt/media/media10.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1/24/2024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getbootstrap.co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Hello every one. Welcome to </a:t>
            </a:r>
            <a:r>
              <a:rPr lang="en-US" dirty="0" err="1"/>
              <a:t>Aitrich</a:t>
            </a:r>
            <a:r>
              <a:rPr lang="en-US" dirty="0"/>
              <a:t> Academy. Let's get started with Bootstrap today!</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2060"/>
              </a:buClr>
              <a:buSzPts val="1800"/>
              <a:buFont typeface="Arial Rounded"/>
              <a:buNone/>
            </a:pPr>
            <a:r>
              <a:rPr lang="en-US" b="1" dirty="0">
                <a:solidFill>
                  <a:srgbClr val="002060"/>
                </a:solidFill>
                <a:latin typeface="Arial Rounded"/>
                <a:ea typeface="Arial Rounded"/>
                <a:cs typeface="Arial Rounded"/>
                <a:sym typeface="Arial Rounded"/>
              </a:rPr>
              <a:t>Link Bootstrap in Your HTML File:</a:t>
            </a:r>
            <a:endParaRPr b="1" dirty="0">
              <a:solidFill>
                <a:srgbClr val="002060"/>
              </a:solidFill>
              <a:latin typeface="Arial Rounded"/>
              <a:ea typeface="Arial Rounded"/>
              <a:cs typeface="Arial Rounded"/>
              <a:sym typeface="Arial Rounded"/>
            </a:endParaRPr>
          </a:p>
          <a:p>
            <a:pPr marL="0" marR="0" lvl="0" indent="0" algn="l" rtl="0">
              <a:lnSpc>
                <a:spcPct val="150000"/>
              </a:lnSpc>
              <a:spcBef>
                <a:spcPts val="0"/>
              </a:spcBef>
              <a:spcAft>
                <a:spcPts val="0"/>
              </a:spcAft>
              <a:buClr>
                <a:srgbClr val="0070C0"/>
              </a:buClr>
              <a:buSzPts val="1800"/>
              <a:buFont typeface="Calibri" panose="020F0502020204030204"/>
              <a:buNone/>
            </a:pPr>
            <a:r>
              <a:rPr lang="en-US" dirty="0">
                <a:solidFill>
                  <a:srgbClr val="0070C0"/>
                </a:solidFill>
                <a:sym typeface="Calibri" panose="020F0502020204030204"/>
              </a:rPr>
              <a:t>Create a new HTML file or open an existing one in your preferred text editor. In the head section of your HTML file, include the Bootstrap CSS file.</a:t>
            </a:r>
          </a:p>
          <a:p>
            <a:pPr marL="0" marR="0" lvl="0" indent="0" algn="l" rtl="0">
              <a:lnSpc>
                <a:spcPct val="150000"/>
              </a:lnSpc>
              <a:spcBef>
                <a:spcPts val="0"/>
              </a:spcBef>
              <a:spcAft>
                <a:spcPts val="0"/>
              </a:spcAft>
              <a:buClr>
                <a:srgbClr val="0070C0"/>
              </a:buClr>
              <a:buSzPts val="1800"/>
              <a:buFont typeface="Calibri" panose="020F0502020204030204"/>
              <a:buNone/>
            </a:pPr>
            <a:r>
              <a:rPr dirty="0"/>
              <a:t>Including the Bootstrap JavaScript file just before the closing &lt;/body&gt; tag</a:t>
            </a:r>
            <a:r>
              <a:rPr lang="en-US" dirty="0"/>
              <a:t>. This is a best practice for several reasons:</a:t>
            </a:r>
          </a:p>
          <a:p>
            <a:pPr marL="0" marR="0" lvl="0" indent="0" algn="l" rtl="0">
              <a:lnSpc>
                <a:spcPct val="150000"/>
              </a:lnSpc>
              <a:spcBef>
                <a:spcPts val="0"/>
              </a:spcBef>
              <a:spcAft>
                <a:spcPts val="0"/>
              </a:spcAft>
              <a:buClr>
                <a:srgbClr val="0070C0"/>
              </a:buClr>
              <a:buSzPts val="1800"/>
              <a:buFont typeface="Calibri" panose="020F0502020204030204"/>
              <a:buNone/>
            </a:pPr>
            <a:r>
              <a:rPr lang="en-US" dirty="0"/>
              <a:t>Improved Page Loading Performance , Faster Rendering . finally</a:t>
            </a:r>
          </a:p>
          <a:p>
            <a:pPr marL="0" marR="0" lvl="0" indent="0" algn="l" rtl="0">
              <a:lnSpc>
                <a:spcPct val="150000"/>
              </a:lnSpc>
              <a:spcBef>
                <a:spcPts val="0"/>
              </a:spcBef>
              <a:spcAft>
                <a:spcPts val="0"/>
              </a:spcAft>
              <a:buClr>
                <a:srgbClr val="0070C0"/>
              </a:buClr>
              <a:buSzPts val="1800"/>
              <a:buFont typeface="Calibri" panose="020F0502020204030204"/>
              <a:buNone/>
            </a:pPr>
            <a:r>
              <a:rPr lang="en-US" dirty="0">
                <a:solidFill>
                  <a:srgbClr val="0070C0"/>
                </a:solidFill>
                <a:latin typeface="Tahoma" panose="020B0604030504040204"/>
                <a:ea typeface="Tahoma" panose="020B0604030504040204"/>
                <a:cs typeface="Tahoma" panose="020B0604030504040204"/>
                <a:sym typeface="Tahoma" panose="020B0604030504040204"/>
              </a:rPr>
              <a:t>Start Using Bootstrap Components:</a:t>
            </a:r>
            <a:endParaRPr dirty="0">
              <a:solidFill>
                <a:srgbClr val="0070C0"/>
              </a:solidFill>
              <a:latin typeface="Tahoma" panose="020B0604030504040204"/>
              <a:ea typeface="Tahoma" panose="020B0604030504040204"/>
              <a:cs typeface="Tahoma" panose="020B0604030504040204"/>
              <a:sym typeface="Tahoma" panose="020B0604030504040204"/>
            </a:endParaRPr>
          </a:p>
          <a:p>
            <a:pPr marL="0" marR="0" lvl="0" indent="0" algn="l" rtl="0">
              <a:lnSpc>
                <a:spcPct val="150000"/>
              </a:lnSpc>
              <a:spcBef>
                <a:spcPts val="0"/>
              </a:spcBef>
              <a:spcAft>
                <a:spcPts val="0"/>
              </a:spcAft>
              <a:buClr>
                <a:srgbClr val="0070C0"/>
              </a:buClr>
              <a:buSzPts val="1800"/>
              <a:buFont typeface="Calibri" panose="020F0502020204030204"/>
              <a:buNone/>
            </a:pPr>
            <a:endParaRPr lang="en-US" dirty="0"/>
          </a:p>
        </p:txBody>
      </p:sp>
      <p:sp>
        <p:nvSpPr>
          <p:cNvPr id="184" name="Google Shape;18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Google Shape;94;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US" dirty="0"/>
              <a:t>Before learning Bootstrap, it's essential to have a solid grasp of HTML and CSS, the foundational building blocks of web development.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Responsive Web Design</a:t>
            </a:r>
            <a:endParaRPr b="1" dirty="0">
              <a:solidFill>
                <a:srgbClr val="002060"/>
              </a:solidFill>
              <a:latin typeface="Arial Rounded"/>
              <a:ea typeface="Arial Rounded"/>
              <a:cs typeface="Arial Rounded"/>
              <a:sym typeface="Arial Rounded"/>
            </a:endParaRPr>
          </a:p>
          <a:p>
            <a:pPr marL="0" lvl="0" indent="0" algn="l" rtl="0">
              <a:spcBef>
                <a:spcPts val="0"/>
              </a:spcBef>
              <a:spcAft>
                <a:spcPts val="0"/>
              </a:spcAft>
              <a:buNone/>
            </a:pPr>
            <a:endParaRPr b="1" dirty="0">
              <a:solidFill>
                <a:srgbClr val="002060"/>
              </a:solidFill>
              <a:latin typeface="Arial Rounded"/>
              <a:ea typeface="Arial Rounded"/>
              <a:cs typeface="Arial Rounded"/>
              <a:sym typeface="Arial Rounded"/>
            </a:endParaRPr>
          </a:p>
          <a:p>
            <a:pPr marL="0" lvl="0" indent="0" algn="l" rtl="0">
              <a:spcBef>
                <a:spcPts val="0"/>
              </a:spcBef>
              <a:spcAft>
                <a:spcPts val="0"/>
              </a:spcAft>
              <a:buNone/>
            </a:pPr>
            <a:r>
              <a:rPr lang="en-US" b="1" dirty="0">
                <a:latin typeface="Tahoma" panose="020B0604030504040204"/>
                <a:ea typeface="Tahoma" panose="020B0604030504040204"/>
                <a:cs typeface="Tahoma" panose="020B0604030504040204"/>
                <a:sym typeface="Tahoma" panose="020B0604030504040204"/>
              </a:rPr>
              <a:t>Responsive web design (RWD) is an approach to web design that makes websites look good and function properly on a variety of devices, from large desktops to small smartphones.</a:t>
            </a:r>
            <a:endParaRPr b="1" dirty="0">
              <a:latin typeface="Tahoma" panose="020B0604030504040204"/>
              <a:ea typeface="Tahoma" panose="020B0604030504040204"/>
              <a:cs typeface="Tahoma" panose="020B0604030504040204"/>
              <a:sym typeface="Tahoma" panose="020B0604030504040204"/>
            </a:endParaRPr>
          </a:p>
          <a:p>
            <a:pPr marL="0" lvl="0" indent="0" algn="l" rtl="0">
              <a:spcBef>
                <a:spcPts val="0"/>
              </a:spcBef>
              <a:spcAft>
                <a:spcPts val="0"/>
              </a:spcAft>
              <a:buNone/>
            </a:pPr>
            <a:r>
              <a:rPr lang="en-US" dirty="0"/>
              <a:t>RWD is a crucial approach for modern web design. By ensuring your website adapts to different devices, you can provide a better user experience, reach a wider audience, and achieve your website's goals more effectively.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Google Shape;11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What is Bootstrap</a:t>
            </a:r>
            <a:endParaRPr b="1" dirty="0">
              <a:solidFill>
                <a:srgbClr val="002060"/>
              </a:solidFill>
              <a:latin typeface="Arial Rounded"/>
              <a:ea typeface="Arial Rounded"/>
              <a:cs typeface="Arial Rounded"/>
              <a:sym typeface="Arial Rounded"/>
            </a:endParaRPr>
          </a:p>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Bootstrap is a widely-used front-end framework used to build responsive user interfaces.</a:t>
            </a:r>
            <a:endParaRPr b="1" dirty="0">
              <a:solidFill>
                <a:srgbClr val="002060"/>
              </a:solidFill>
              <a:latin typeface="Arial Rounded"/>
              <a:ea typeface="Arial Rounded"/>
              <a:cs typeface="Arial Rounded"/>
              <a:sym typeface="Arial Rounded"/>
            </a:endParaRPr>
          </a:p>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It provides a collection of pre-built HTML, CSS and </a:t>
            </a:r>
            <a:r>
              <a:rPr lang="en-US" b="1" dirty="0" err="1">
                <a:solidFill>
                  <a:srgbClr val="002060"/>
                </a:solidFill>
                <a:latin typeface="Arial Rounded"/>
                <a:ea typeface="Arial Rounded"/>
                <a:cs typeface="Arial Rounded"/>
                <a:sym typeface="Arial Rounded"/>
              </a:rPr>
              <a:t>javascript</a:t>
            </a:r>
            <a:r>
              <a:rPr lang="en-US" b="1" dirty="0">
                <a:solidFill>
                  <a:srgbClr val="002060"/>
                </a:solidFill>
                <a:latin typeface="Arial Rounded"/>
                <a:ea typeface="Arial Rounded"/>
                <a:cs typeface="Arial Rounded"/>
                <a:sym typeface="Arial Rounded"/>
              </a:rPr>
              <a:t> components and utilities</a:t>
            </a:r>
            <a:r>
              <a:rPr lang="en-US" b="1" dirty="0">
                <a:latin typeface="Arial Rounded"/>
                <a:ea typeface="Arial Rounded"/>
                <a:cs typeface="Arial Rounded"/>
                <a:sym typeface="Arial Rounded"/>
              </a:rPr>
              <a:t>.</a:t>
            </a:r>
            <a:endParaRPr b="1" dirty="0">
              <a:latin typeface="Arial Rounded"/>
              <a:ea typeface="Arial Rounded"/>
              <a:cs typeface="Arial Rounded"/>
              <a:sym typeface="Arial Rounded"/>
            </a:endParaRPr>
          </a:p>
          <a:p>
            <a:pPr marL="0" lvl="0" indent="0" algn="l" rtl="0">
              <a:spcBef>
                <a:spcPts val="0"/>
              </a:spcBef>
              <a:spcAft>
                <a:spcPts val="0"/>
              </a:spcAft>
              <a:buNone/>
            </a:pPr>
            <a:r>
              <a:rPr lang="en-US" b="1" dirty="0"/>
              <a:t>HTML Components include</a:t>
            </a:r>
            <a:endParaRPr b="1" dirty="0"/>
          </a:p>
          <a:p>
            <a:pPr marL="0" lvl="0" indent="0" algn="l" rtl="0">
              <a:spcBef>
                <a:spcPts val="0"/>
              </a:spcBef>
              <a:spcAft>
                <a:spcPts val="0"/>
              </a:spcAft>
              <a:buNone/>
            </a:pPr>
            <a:r>
              <a:rPr lang="en-US" dirty="0"/>
              <a:t>Navigation elements: Navbars, breadcrumbs, dropdown menus, etc.</a:t>
            </a:r>
          </a:p>
          <a:p>
            <a:pPr marL="0" lvl="0" indent="0" algn="l" rtl="0">
              <a:spcBef>
                <a:spcPts val="0"/>
              </a:spcBef>
              <a:spcAft>
                <a:spcPts val="0"/>
              </a:spcAft>
              <a:buNone/>
            </a:pPr>
            <a:r>
              <a:rPr lang="en-US" dirty="0"/>
              <a:t>Forms: Input fields, labels, buttons, etc.</a:t>
            </a:r>
          </a:p>
          <a:p>
            <a:pPr marL="0" lvl="0" indent="0" algn="l" rtl="0">
              <a:spcBef>
                <a:spcPts val="0"/>
              </a:spcBef>
              <a:spcAft>
                <a:spcPts val="0"/>
              </a:spcAft>
              <a:buNone/>
            </a:pPr>
            <a:r>
              <a:rPr lang="en-US" dirty="0"/>
              <a:t>Buttons: Various styles and sizes.</a:t>
            </a:r>
          </a:p>
          <a:p>
            <a:pPr marL="0" lvl="0" indent="0" algn="l" rtl="0">
              <a:spcBef>
                <a:spcPts val="0"/>
              </a:spcBef>
              <a:spcAft>
                <a:spcPts val="0"/>
              </a:spcAft>
              <a:buNone/>
            </a:pPr>
            <a:r>
              <a:rPr lang="en-US" b="1" dirty="0"/>
              <a:t>CSS Utilities</a:t>
            </a:r>
            <a:endParaRPr b="1" dirty="0"/>
          </a:p>
          <a:p>
            <a:pPr marL="0" lvl="0" indent="0" algn="l" rtl="0">
              <a:spcBef>
                <a:spcPts val="0"/>
              </a:spcBef>
              <a:spcAft>
                <a:spcPts val="0"/>
              </a:spcAft>
              <a:buNone/>
            </a:pPr>
            <a:r>
              <a:rPr lang="en-US" dirty="0"/>
              <a:t>Pre-defined classes for styling elements</a:t>
            </a:r>
          </a:p>
          <a:p>
            <a:pPr marL="0" lvl="0" indent="0" algn="l" rtl="0">
              <a:spcBef>
                <a:spcPts val="0"/>
              </a:spcBef>
              <a:spcAft>
                <a:spcPts val="0"/>
              </a:spcAft>
              <a:buNone/>
            </a:pPr>
            <a:r>
              <a:rPr lang="en-US" dirty="0"/>
              <a:t>Responsive design</a:t>
            </a:r>
          </a:p>
          <a:p>
            <a:pPr marL="0" lvl="0" indent="0" algn="l" rtl="0">
              <a:spcBef>
                <a:spcPts val="0"/>
              </a:spcBef>
              <a:spcAft>
                <a:spcPts val="0"/>
              </a:spcAft>
              <a:buNone/>
            </a:pPr>
            <a:r>
              <a:rPr lang="en-US" b="1" dirty="0"/>
              <a:t>JavaScript Plugins:</a:t>
            </a:r>
            <a:endParaRPr b="1" dirty="0"/>
          </a:p>
          <a:p>
            <a:pPr marL="0" lvl="0" indent="0" algn="l" rtl="0">
              <a:spcBef>
                <a:spcPts val="0"/>
              </a:spcBef>
              <a:spcAft>
                <a:spcPts val="0"/>
              </a:spcAft>
              <a:buNone/>
            </a:pPr>
            <a:r>
              <a:rPr lang="en-US" dirty="0" err="1"/>
              <a:t>Carousels,Tooltips,Modals</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Bootstrap simplifies the process of creating consistent and professional-looking web interfaces by offering a wide range of ready-to-use UI components</a:t>
            </a:r>
            <a:endParaRPr b="1" dirty="0">
              <a:solidFill>
                <a:srgbClr val="002060"/>
              </a:solidFill>
              <a:latin typeface="Arial Rounded"/>
              <a:ea typeface="Arial Rounded"/>
              <a:cs typeface="Arial Rounded"/>
              <a:sym typeface="Arial Rounded"/>
            </a:endParaRPr>
          </a:p>
          <a:p>
            <a:pPr marL="0" lvl="0" indent="0" algn="l" rtl="0">
              <a:spcBef>
                <a:spcPts val="0"/>
              </a:spcBef>
              <a:spcAft>
                <a:spcPts val="0"/>
              </a:spcAft>
              <a:buNone/>
            </a:pPr>
            <a:endParaRPr b="1"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 name="Google Shape;124;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History of Bootstrap</a:t>
            </a:r>
            <a:endParaRPr b="1" dirty="0">
              <a:solidFill>
                <a:srgbClr val="002060"/>
              </a:solidFill>
              <a:latin typeface="Arial Rounded"/>
              <a:ea typeface="Arial Rounded"/>
              <a:cs typeface="Arial Rounded"/>
              <a:sym typeface="Arial Rounded"/>
            </a:endParaRPr>
          </a:p>
          <a:p>
            <a:pPr marL="0" lvl="0" indent="0" algn="l" rtl="0">
              <a:spcBef>
                <a:spcPts val="0"/>
              </a:spcBef>
              <a:spcAft>
                <a:spcPts val="0"/>
              </a:spcAft>
              <a:buNone/>
            </a:pPr>
            <a:r>
              <a:rPr lang="en-US" b="1" dirty="0">
                <a:latin typeface="Tahoma" panose="020B0604030504040204"/>
                <a:ea typeface="Tahoma" panose="020B0604030504040204"/>
                <a:cs typeface="Tahoma" panose="020B0604030504040204"/>
                <a:sym typeface="Tahoma" panose="020B0604030504040204"/>
              </a:rPr>
              <a:t>Bootstrap, originally named Twitter Blueprint, was developed by Mark Otto and Jacob Thornton at Twitter.</a:t>
            </a:r>
            <a:endParaRPr b="1" dirty="0">
              <a:latin typeface="Tahoma" panose="020B0604030504040204"/>
              <a:ea typeface="Tahoma" panose="020B0604030504040204"/>
              <a:cs typeface="Tahoma" panose="020B0604030504040204"/>
              <a:sym typeface="Tahoma" panose="020B0604030504040204"/>
            </a:endParaRPr>
          </a:p>
          <a:p>
            <a:pPr marL="0" lvl="0" indent="0" algn="l" rtl="0">
              <a:spcBef>
                <a:spcPts val="0"/>
              </a:spcBef>
              <a:spcAft>
                <a:spcPts val="0"/>
              </a:spcAft>
              <a:buNone/>
            </a:pPr>
            <a:r>
              <a:rPr lang="en-US" b="1" dirty="0"/>
              <a:t>Officially released on August 19, 2011 as an open-source project.</a:t>
            </a:r>
            <a:endParaRPr b="1" dirty="0"/>
          </a:p>
          <a:p>
            <a:pPr marL="0" lvl="0" indent="0" algn="l" rtl="0">
              <a:spcBef>
                <a:spcPts val="0"/>
              </a:spcBef>
              <a:spcAft>
                <a:spcPts val="0"/>
              </a:spcAft>
              <a:buNone/>
            </a:pPr>
            <a:r>
              <a:rPr lang="en-US" dirty="0"/>
              <a:t>Gained rapid popularity among developers due to its ease of use and focus on responsive design.</a:t>
            </a:r>
          </a:p>
          <a:p>
            <a:pPr marL="0" lvl="0" indent="0" algn="l" rtl="0">
              <a:spcBef>
                <a:spcPts val="0"/>
              </a:spcBef>
              <a:spcAft>
                <a:spcPts val="0"/>
              </a:spcAft>
              <a:buNone/>
            </a:pPr>
            <a:r>
              <a:rPr lang="en-US" dirty="0"/>
              <a:t>Bootstrap 2 introduced a responsive stylesheet as an optional feature.</a:t>
            </a:r>
          </a:p>
          <a:p>
            <a:pPr marL="0" lvl="0" indent="0" algn="l" rtl="0">
              <a:spcBef>
                <a:spcPts val="0"/>
              </a:spcBef>
              <a:spcAft>
                <a:spcPts val="0"/>
              </a:spcAft>
              <a:buNone/>
            </a:pPr>
            <a:r>
              <a:rPr lang="en-US" dirty="0"/>
              <a:t>Bootstrap 3 rewrote the framework to be responsive by default with a mobile-first approach.</a:t>
            </a:r>
          </a:p>
          <a:p>
            <a:pPr marL="0" lvl="0" indent="0" algn="l" rtl="0">
              <a:spcBef>
                <a:spcPts val="0"/>
              </a:spcBef>
              <a:spcAft>
                <a:spcPts val="0"/>
              </a:spcAft>
              <a:buNone/>
            </a:pPr>
            <a:r>
              <a:rPr lang="en-US" dirty="0"/>
              <a:t>Bootstrap 4 further refined the grid system and introduced new components and utilities.</a:t>
            </a:r>
          </a:p>
          <a:p>
            <a:pPr marL="0" lvl="0" indent="0" algn="l" rtl="0">
              <a:spcBef>
                <a:spcPts val="0"/>
              </a:spcBef>
              <a:spcAft>
                <a:spcPts val="0"/>
              </a:spcAft>
              <a:buNone/>
            </a:pPr>
            <a:r>
              <a:rPr lang="en-US" dirty="0"/>
              <a:t>Bootstrap 5 focused on accessibility, performance improvements, and a more modular architecture.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457200" lvl="0" indent="0" algn="l" rtl="0">
              <a:lnSpc>
                <a:spcPct val="115000"/>
              </a:lnSpc>
              <a:spcBef>
                <a:spcPts val="300"/>
              </a:spcBef>
              <a:spcAft>
                <a:spcPts val="0"/>
              </a:spcAft>
              <a:buNone/>
            </a:pPr>
            <a:r>
              <a:rPr lang="en-US" dirty="0">
                <a:solidFill>
                  <a:srgbClr val="1F1F1F"/>
                </a:solidFill>
                <a:highlight>
                  <a:srgbClr val="F3F3F3"/>
                </a:highlight>
                <a:latin typeface="Arial" panose="020B0604020202020204"/>
                <a:ea typeface="Arial" panose="020B0604020202020204"/>
                <a:cs typeface="Arial" panose="020B0604020202020204"/>
                <a:sym typeface="Arial" panose="020B0604020202020204"/>
              </a:rPr>
              <a:t>Benefits of Bootstrap</a:t>
            </a:r>
            <a:endParaRPr dirty="0">
              <a:solidFill>
                <a:srgbClr val="1F1F1F"/>
              </a:solidFill>
              <a:highlight>
                <a:srgbClr val="F3F3F3"/>
              </a:highlight>
              <a:latin typeface="Arial" panose="020B0604020202020204"/>
              <a:ea typeface="Arial" panose="020B0604020202020204"/>
              <a:cs typeface="Arial" panose="020B0604020202020204"/>
              <a:sym typeface="Arial" panose="020B0604020202020204"/>
            </a:endParaRPr>
          </a:p>
          <a:p>
            <a:pPr marL="457200" lvl="0" indent="-304800" algn="l" rtl="0">
              <a:lnSpc>
                <a:spcPct val="115000"/>
              </a:lnSpc>
              <a:spcBef>
                <a:spcPts val="1100"/>
              </a:spcBef>
              <a:spcAft>
                <a:spcPts val="0"/>
              </a:spcAft>
              <a:buClr>
                <a:srgbClr val="1F1F1F"/>
              </a:buClr>
              <a:buSzPts val="1200"/>
              <a:buChar char="●"/>
            </a:pPr>
            <a:r>
              <a:rPr lang="en-US" dirty="0">
                <a:solidFill>
                  <a:srgbClr val="1F1F1F"/>
                </a:solidFill>
                <a:highlight>
                  <a:srgbClr val="F3F3F3"/>
                </a:highlight>
                <a:latin typeface="Arial" panose="020B0604020202020204"/>
                <a:ea typeface="Arial" panose="020B0604020202020204"/>
                <a:cs typeface="Arial" panose="020B0604020202020204"/>
                <a:sym typeface="Arial" panose="020B0604020202020204"/>
              </a:rPr>
              <a:t>Responsive Design: Bootstrap is built with a mobile-first approach, ensuring that websites and web applications created with it are responsive and adapt well to various screen sizes. This is important in today's world where more and more people are accessing the internet from their smartphones and tablets.</a:t>
            </a:r>
            <a:endParaRPr dirty="0">
              <a:solidFill>
                <a:srgbClr val="1F1F1F"/>
              </a:solidFill>
              <a:highlight>
                <a:srgbClr val="F3F3F3"/>
              </a:highlight>
              <a:latin typeface="Arial" panose="020B0604020202020204"/>
              <a:ea typeface="Arial" panose="020B0604020202020204"/>
              <a:cs typeface="Arial" panose="020B0604020202020204"/>
              <a:sym typeface="Arial" panose="020B0604020202020204"/>
            </a:endParaRPr>
          </a:p>
          <a:p>
            <a:pPr marL="457200" lvl="0" indent="-304800" algn="l" rtl="0">
              <a:lnSpc>
                <a:spcPct val="115000"/>
              </a:lnSpc>
              <a:spcBef>
                <a:spcPts val="0"/>
              </a:spcBef>
              <a:spcAft>
                <a:spcPts val="0"/>
              </a:spcAft>
              <a:buClr>
                <a:srgbClr val="1F1F1F"/>
              </a:buClr>
              <a:buSzPts val="1200"/>
              <a:buChar char="●"/>
            </a:pPr>
            <a:r>
              <a:rPr lang="en-US" dirty="0">
                <a:solidFill>
                  <a:srgbClr val="1F1F1F"/>
                </a:solidFill>
                <a:highlight>
                  <a:srgbClr val="F3F3F3"/>
                </a:highlight>
                <a:latin typeface="Arial" panose="020B0604020202020204"/>
                <a:ea typeface="Arial" panose="020B0604020202020204"/>
                <a:cs typeface="Arial" panose="020B0604020202020204"/>
                <a:sym typeface="Arial" panose="020B0604020202020204"/>
              </a:rPr>
              <a:t>Time Efficiency: Bootstrap provides a wide range of pre-built components and templates, allowing developers to quickly prototype and build web interfaces. This can save developers a lot of time and effort, especially when working on large or complex projects.</a:t>
            </a:r>
            <a:endParaRPr dirty="0">
              <a:solidFill>
                <a:srgbClr val="1F1F1F"/>
              </a:solidFill>
              <a:highlight>
                <a:srgbClr val="F3F3F3"/>
              </a:highlight>
              <a:latin typeface="Arial" panose="020B0604020202020204"/>
              <a:ea typeface="Arial" panose="020B0604020202020204"/>
              <a:cs typeface="Arial" panose="020B0604020202020204"/>
              <a:sym typeface="Arial" panose="020B0604020202020204"/>
            </a:endParaRPr>
          </a:p>
          <a:p>
            <a:pPr marL="457200" lvl="0" indent="-304800" algn="l" rtl="0">
              <a:lnSpc>
                <a:spcPct val="115000"/>
              </a:lnSpc>
              <a:spcBef>
                <a:spcPts val="0"/>
              </a:spcBef>
              <a:spcAft>
                <a:spcPts val="0"/>
              </a:spcAft>
              <a:buClr>
                <a:srgbClr val="1F1F1F"/>
              </a:buClr>
              <a:buSzPts val="1200"/>
              <a:buChar char="●"/>
            </a:pPr>
            <a:r>
              <a:rPr lang="en-US" dirty="0">
                <a:solidFill>
                  <a:srgbClr val="1F1F1F"/>
                </a:solidFill>
                <a:highlight>
                  <a:srgbClr val="F3F3F3"/>
                </a:highlight>
                <a:latin typeface="Arial" panose="020B0604020202020204"/>
                <a:ea typeface="Arial" panose="020B0604020202020204"/>
                <a:cs typeface="Arial" panose="020B0604020202020204"/>
                <a:sym typeface="Arial" panose="020B0604020202020204"/>
              </a:rPr>
              <a:t>Consistency and Uniformity: By using Bootstrap, developers can ensure that their websites have a cohesive look and feel, with consistent typography, spacing, and color schemes. This can help to improve the user experience and make the website more professional.</a:t>
            </a:r>
            <a:endParaRPr dirty="0">
              <a:solidFill>
                <a:srgbClr val="1F1F1F"/>
              </a:solidFill>
              <a:highlight>
                <a:srgbClr val="F3F3F3"/>
              </a:highlight>
              <a:latin typeface="Arial" panose="020B0604020202020204"/>
              <a:ea typeface="Arial" panose="020B0604020202020204"/>
              <a:cs typeface="Arial" panose="020B0604020202020204"/>
              <a:sym typeface="Arial" panose="020B0604020202020204"/>
            </a:endParaRPr>
          </a:p>
          <a:p>
            <a:pPr marL="457200" lvl="0" indent="-304800" algn="l" rtl="0">
              <a:lnSpc>
                <a:spcPct val="115000"/>
              </a:lnSpc>
              <a:spcBef>
                <a:spcPts val="0"/>
              </a:spcBef>
              <a:spcAft>
                <a:spcPts val="0"/>
              </a:spcAft>
              <a:buClr>
                <a:srgbClr val="1F1F1F"/>
              </a:buClr>
              <a:buSzPts val="1200"/>
              <a:buChar char="●"/>
            </a:pPr>
            <a:r>
              <a:rPr lang="en-US" dirty="0">
                <a:solidFill>
                  <a:srgbClr val="1F1F1F"/>
                </a:solidFill>
                <a:highlight>
                  <a:srgbClr val="F3F3F3"/>
                </a:highlight>
                <a:latin typeface="Arial" panose="020B0604020202020204"/>
                <a:ea typeface="Arial" panose="020B0604020202020204"/>
                <a:cs typeface="Arial" panose="020B0604020202020204"/>
                <a:sym typeface="Arial" panose="020B0604020202020204"/>
              </a:rPr>
              <a:t>Other benefits: Bootstrap is also easy to learn and use, has a large and active community, and is free to use.</a:t>
            </a:r>
            <a:endParaRPr dirty="0">
              <a:solidFill>
                <a:srgbClr val="1F1F1F"/>
              </a:solidFill>
              <a:highlight>
                <a:srgbClr val="F3F3F3"/>
              </a:highlight>
              <a:latin typeface="Arial" panose="020B0604020202020204"/>
              <a:ea typeface="Arial" panose="020B0604020202020204"/>
              <a:cs typeface="Arial" panose="020B0604020202020204"/>
              <a:sym typeface="Arial" panose="020B0604020202020204"/>
            </a:endParaRPr>
          </a:p>
          <a:p>
            <a:pPr marL="0" lvl="0" indent="0" algn="l" rtl="0">
              <a:spcBef>
                <a:spcPts val="1100"/>
              </a:spcBef>
              <a:spcAft>
                <a:spcPts val="0"/>
              </a:spcAft>
              <a:buNone/>
            </a:pPr>
            <a:endParaRPr dirty="0">
              <a:highlight>
                <a:srgbClr val="F3F3F3"/>
              </a:highlight>
            </a:endParaRPr>
          </a:p>
          <a:p>
            <a:pPr marL="0" lvl="0" indent="0" algn="l" rtl="0">
              <a:spcBef>
                <a:spcPts val="0"/>
              </a:spcBef>
              <a:spcAft>
                <a:spcPts val="0"/>
              </a:spcAft>
              <a:buNone/>
            </a:pPr>
            <a:endParaRPr dirty="0">
              <a:solidFill>
                <a:srgbClr val="1F1F1F"/>
              </a:solidFill>
              <a:highlight>
                <a:srgbClr val="F3F3F3"/>
              </a:highlight>
              <a:latin typeface="Arial" panose="020B0604020202020204"/>
              <a:ea typeface="Arial" panose="020B0604020202020204"/>
              <a:cs typeface="Arial" panose="020B0604020202020204"/>
              <a:sym typeface="Arial" panose="020B0604020202020204"/>
            </a:endParaRPr>
          </a:p>
        </p:txBody>
      </p:sp>
      <p:sp>
        <p:nvSpPr>
          <p:cNvPr id="134" name="Google Shape;13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Font typeface="Arial" panose="020B0604020202020204"/>
              <a:buNone/>
            </a:pPr>
            <a:r>
              <a:rPr lang="en-US" sz="1800" b="1" dirty="0">
                <a:solidFill>
                  <a:srgbClr val="002060"/>
                </a:solidFill>
                <a:latin typeface="Arial Rounded"/>
                <a:ea typeface="Arial Rounded"/>
                <a:cs typeface="Arial Rounded"/>
                <a:sym typeface="Arial Rounded"/>
              </a:rPr>
              <a:t>cross-Browser Compatibility: </a:t>
            </a:r>
            <a:r>
              <a:rPr lang="en-US" sz="1800" dirty="0">
                <a:solidFill>
                  <a:srgbClr val="002060"/>
                </a:solidFill>
                <a:latin typeface="Tahoma" panose="020B0604030504040204"/>
                <a:ea typeface="Tahoma" panose="020B0604030504040204"/>
                <a:cs typeface="Tahoma" panose="020B0604030504040204"/>
                <a:sym typeface="Tahoma" panose="020B0604030504040204"/>
              </a:rPr>
              <a:t>Bootstrap has been extensively tested across different web browsers, ensuring compatibility and consistent rendering across major browsers.</a:t>
            </a:r>
            <a:endParaRPr sz="1800" dirty="0">
              <a:solidFill>
                <a:srgbClr val="002060"/>
              </a:solidFill>
              <a:latin typeface="Tahoma" panose="020B0604030504040204"/>
              <a:ea typeface="Tahoma" panose="020B0604030504040204"/>
              <a:cs typeface="Tahoma" panose="020B0604030504040204"/>
              <a:sym typeface="Tahoma" panose="020B0604030504040204"/>
            </a:endParaRPr>
          </a:p>
          <a:p>
            <a:pPr marL="0" marR="0" lvl="0" indent="0" algn="l" rtl="0">
              <a:lnSpc>
                <a:spcPct val="150000"/>
              </a:lnSpc>
              <a:spcBef>
                <a:spcPts val="0"/>
              </a:spcBef>
              <a:spcAft>
                <a:spcPts val="0"/>
              </a:spcAft>
              <a:buNone/>
            </a:pPr>
            <a:r>
              <a:rPr lang="en-US" b="1" dirty="0" err="1">
                <a:solidFill>
                  <a:srgbClr val="002060"/>
                </a:solidFill>
                <a:latin typeface="Arial Rounded"/>
                <a:ea typeface="Arial Rounded"/>
                <a:cs typeface="Arial Rounded"/>
                <a:sym typeface="Arial Rounded"/>
              </a:rPr>
              <a:t>Customization:</a:t>
            </a:r>
            <a:r>
              <a:rPr lang="en-US" dirty="0" err="1">
                <a:solidFill>
                  <a:srgbClr val="002060"/>
                </a:solidFill>
                <a:latin typeface="Tahoma" panose="020B0604030504040204"/>
                <a:ea typeface="Tahoma" panose="020B0604030504040204"/>
                <a:cs typeface="Tahoma" panose="020B0604030504040204"/>
                <a:sym typeface="Tahoma" panose="020B0604030504040204"/>
              </a:rPr>
              <a:t>Developers</a:t>
            </a:r>
            <a:r>
              <a:rPr lang="en-US" dirty="0">
                <a:solidFill>
                  <a:srgbClr val="002060"/>
                </a:solidFill>
                <a:latin typeface="Tahoma" panose="020B0604030504040204"/>
                <a:ea typeface="Tahoma" panose="020B0604030504040204"/>
                <a:cs typeface="Tahoma" panose="020B0604030504040204"/>
                <a:sym typeface="Tahoma" panose="020B0604030504040204"/>
              </a:rPr>
              <a:t> can easily modify and tailor the framework to match their project's specific requirements.</a:t>
            </a:r>
          </a:p>
        </p:txBody>
      </p:sp>
      <p:sp>
        <p:nvSpPr>
          <p:cNvPr id="147" name="Google Shape;14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What's New in Bootstrap 5</a:t>
            </a:r>
            <a:endParaRPr b="1" dirty="0">
              <a:solidFill>
                <a:srgbClr val="002060"/>
              </a:solidFill>
              <a:latin typeface="Arial Rounded"/>
              <a:ea typeface="Arial Rounded"/>
              <a:cs typeface="Arial Rounded"/>
              <a:sym typeface="Arial Rounded"/>
            </a:endParaRPr>
          </a:p>
          <a:p>
            <a:pPr marL="0" lvl="0" indent="0" algn="l" rtl="0">
              <a:spcBef>
                <a:spcPts val="0"/>
              </a:spcBef>
              <a:spcAft>
                <a:spcPts val="0"/>
              </a:spcAft>
              <a:buNone/>
            </a:pPr>
            <a:r>
              <a:rPr dirty="0"/>
              <a:t>Bootstrap 5 (the current major version, released in May 2021) has brought with it tons of changes and improvements, including the addition of new components, new classes, new styling for old components, updated browser support, the removal of some old components, and much more.</a:t>
            </a:r>
          </a:p>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Enhanced grid system: </a:t>
            </a:r>
            <a:r>
              <a:rPr lang="en-US" dirty="0">
                <a:solidFill>
                  <a:srgbClr val="002060"/>
                </a:solidFill>
                <a:latin typeface="Tahoma" panose="020B0604030504040204"/>
                <a:ea typeface="Tahoma" panose="020B0604030504040204"/>
                <a:cs typeface="Tahoma" panose="020B0604030504040204"/>
                <a:sym typeface="Tahoma" panose="020B0604030504040204"/>
              </a:rPr>
              <a:t>More flexible and customizable grid layout.</a:t>
            </a:r>
          </a:p>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Removed jQuery dependency: </a:t>
            </a:r>
            <a:r>
              <a:rPr lang="en-US" dirty="0">
                <a:solidFill>
                  <a:srgbClr val="002060"/>
                </a:solidFill>
                <a:latin typeface="Tahoma" panose="020B0604030504040204"/>
                <a:ea typeface="Tahoma" panose="020B0604030504040204"/>
                <a:cs typeface="Tahoma" panose="020B0604030504040204"/>
                <a:sym typeface="Tahoma" panose="020B0604030504040204"/>
              </a:rPr>
              <a:t>Bootstrap 5 no longer relies on jQuery.</a:t>
            </a:r>
          </a:p>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Updated default typography: </a:t>
            </a:r>
            <a:r>
              <a:rPr lang="en-US" dirty="0">
                <a:solidFill>
                  <a:srgbClr val="002060"/>
                </a:solidFill>
                <a:latin typeface="Tahoma" panose="020B0604030504040204"/>
                <a:ea typeface="Tahoma" panose="020B0604030504040204"/>
                <a:cs typeface="Tahoma" panose="020B0604030504040204"/>
                <a:sym typeface="Tahoma" panose="020B0604030504040204"/>
              </a:rPr>
              <a:t>Improved default typography for better readability.</a:t>
            </a:r>
          </a:p>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New utility classes: </a:t>
            </a:r>
            <a:r>
              <a:rPr lang="en-US" dirty="0">
                <a:solidFill>
                  <a:srgbClr val="002060"/>
                </a:solidFill>
                <a:latin typeface="Tahoma" panose="020B0604030504040204"/>
                <a:ea typeface="Tahoma" panose="020B0604030504040204"/>
                <a:cs typeface="Tahoma" panose="020B0604030504040204"/>
                <a:sym typeface="Tahoma" panose="020B0604030504040204"/>
              </a:rPr>
              <a:t>Additional utility classes for spacing, sizing, and more.</a:t>
            </a:r>
          </a:p>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Reimagined forms: </a:t>
            </a:r>
            <a:r>
              <a:rPr lang="en-US" dirty="0">
                <a:solidFill>
                  <a:srgbClr val="002060"/>
                </a:solidFill>
                <a:latin typeface="Tahoma" panose="020B0604030504040204"/>
                <a:ea typeface="Tahoma" panose="020B0604030504040204"/>
                <a:cs typeface="Tahoma" panose="020B0604030504040204"/>
                <a:sym typeface="Tahoma" panose="020B0604030504040204"/>
              </a:rPr>
              <a:t>Redesigned form controls and validation styles</a:t>
            </a:r>
            <a:endParaRPr dirty="0">
              <a:solidFill>
                <a:srgbClr val="002060"/>
              </a:solidFill>
              <a:latin typeface="Tahoma" panose="020B0604030504040204"/>
              <a:ea typeface="Tahoma" panose="020B0604030504040204"/>
              <a:cs typeface="Tahoma" panose="020B0604030504040204"/>
              <a:sym typeface="Tahoma" panose="020B0604030504040204"/>
            </a:endParaRPr>
          </a:p>
          <a:p>
            <a:pPr marL="0" lvl="0" indent="0" algn="l" rtl="0">
              <a:spcBef>
                <a:spcPts val="0"/>
              </a:spcBef>
              <a:spcAft>
                <a:spcPts val="0"/>
              </a:spcAft>
              <a:buNone/>
            </a:pPr>
            <a:endParaRPr dirty="0">
              <a:solidFill>
                <a:srgbClr val="002060"/>
              </a:solidFill>
              <a:latin typeface="Tahoma" panose="020B0604030504040204"/>
              <a:ea typeface="Tahoma" panose="020B0604030504040204"/>
              <a:cs typeface="Tahoma" panose="020B0604030504040204"/>
              <a:sym typeface="Tahoma" panose="020B0604030504040204"/>
            </a:endParaRPr>
          </a:p>
          <a:p>
            <a:pPr marL="0" lvl="0" indent="0" algn="l" rtl="0">
              <a:spcBef>
                <a:spcPts val="0"/>
              </a:spcBef>
              <a:spcAft>
                <a:spcPts val="0"/>
              </a:spcAft>
              <a:buNone/>
            </a:pPr>
            <a:endParaRPr dirty="0">
              <a:solidFill>
                <a:srgbClr val="002060"/>
              </a:solidFill>
              <a:latin typeface="Tahoma" panose="020B0604030504040204"/>
              <a:ea typeface="Tahoma" panose="020B0604030504040204"/>
              <a:cs typeface="Tahoma" panose="020B0604030504040204"/>
              <a:sym typeface="Tahoma" panose="020B0604030504040204"/>
            </a:endParaRPr>
          </a:p>
        </p:txBody>
      </p:sp>
      <p:sp>
        <p:nvSpPr>
          <p:cNvPr id="157" name="Google Shape;15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solidFill>
                  <a:srgbClr val="002060"/>
                </a:solidFill>
                <a:latin typeface="Arial Rounded"/>
                <a:ea typeface="Arial Rounded"/>
                <a:cs typeface="Arial Rounded"/>
                <a:sym typeface="Arial Rounded"/>
              </a:rPr>
              <a:t>How to Get Started with Bootstrap 5</a:t>
            </a:r>
            <a:endParaRPr b="1" dirty="0">
              <a:solidFill>
                <a:srgbClr val="002060"/>
              </a:solidFill>
              <a:latin typeface="Arial Rounded"/>
              <a:ea typeface="Arial Rounded"/>
              <a:cs typeface="Arial Rounded"/>
              <a:sym typeface="Arial Rounded"/>
            </a:endParaRPr>
          </a:p>
          <a:p>
            <a:pPr marL="0" marR="0" lvl="0" indent="0" algn="l" rtl="0">
              <a:lnSpc>
                <a:spcPct val="150000"/>
              </a:lnSpc>
              <a:spcBef>
                <a:spcPts val="0"/>
              </a:spcBef>
              <a:spcAft>
                <a:spcPts val="0"/>
              </a:spcAft>
              <a:buNone/>
            </a:pPr>
            <a:r>
              <a:rPr lang="en-US" b="1" dirty="0">
                <a:solidFill>
                  <a:srgbClr val="002060"/>
                </a:solidFill>
                <a:latin typeface="Arial Rounded"/>
                <a:ea typeface="Arial Rounded"/>
                <a:cs typeface="Arial Rounded"/>
                <a:sym typeface="Arial Rounded"/>
              </a:rPr>
              <a:t>Set Up Your Development Environment:</a:t>
            </a:r>
            <a:endParaRPr b="1" dirty="0">
              <a:solidFill>
                <a:srgbClr val="002060"/>
              </a:solidFill>
              <a:latin typeface="Arial Rounded"/>
              <a:ea typeface="Arial Rounded"/>
              <a:cs typeface="Arial Rounded"/>
              <a:sym typeface="Arial Rounded"/>
            </a:endParaRPr>
          </a:p>
          <a:p>
            <a:pPr marL="0" marR="0" lvl="0" indent="0" algn="l" rtl="0">
              <a:lnSpc>
                <a:spcPct val="150000"/>
              </a:lnSpc>
              <a:spcBef>
                <a:spcPts val="0"/>
              </a:spcBef>
              <a:spcAft>
                <a:spcPts val="0"/>
              </a:spcAft>
              <a:buNone/>
            </a:pPr>
            <a:r>
              <a:rPr lang="en-US" dirty="0">
                <a:solidFill>
                  <a:srgbClr val="0070C0"/>
                </a:solidFill>
                <a:latin typeface="Tahoma" panose="020B0604030504040204"/>
                <a:ea typeface="Tahoma" panose="020B0604030504040204"/>
                <a:cs typeface="Tahoma" panose="020B0604030504040204"/>
                <a:sym typeface="Tahoma" panose="020B0604030504040204"/>
              </a:rPr>
              <a:t>Make sure you have a text editor or integrated development environment (IDE) installed on your computer. Popular choices include Visual Studio Code, Sublime Text.</a:t>
            </a:r>
            <a:endParaRPr dirty="0">
              <a:solidFill>
                <a:srgbClr val="0070C0"/>
              </a:solidFill>
              <a:latin typeface="Tahoma" panose="020B0604030504040204"/>
              <a:ea typeface="Tahoma" panose="020B0604030504040204"/>
              <a:cs typeface="Tahoma" panose="020B0604030504040204"/>
              <a:sym typeface="Tahoma" panose="020B0604030504040204"/>
            </a:endParaRPr>
          </a:p>
          <a:p>
            <a:pPr marL="0" marR="0" lvl="1" indent="0" algn="l" rtl="0">
              <a:lnSpc>
                <a:spcPct val="150000"/>
              </a:lnSpc>
              <a:spcBef>
                <a:spcPts val="0"/>
              </a:spcBef>
              <a:spcAft>
                <a:spcPts val="0"/>
              </a:spcAft>
              <a:buClr>
                <a:srgbClr val="002060"/>
              </a:buClr>
              <a:buSzPts val="1800"/>
              <a:buFont typeface="Arial Rounded"/>
              <a:buNone/>
            </a:pPr>
            <a:r>
              <a:rPr lang="en-US" b="1" dirty="0">
                <a:solidFill>
                  <a:srgbClr val="002060"/>
                </a:solidFill>
                <a:latin typeface="Arial Rounded"/>
                <a:ea typeface="Arial Rounded"/>
                <a:cs typeface="Arial Rounded"/>
                <a:sym typeface="Arial Rounded"/>
              </a:rPr>
              <a:t>Download Bootstrap:</a:t>
            </a:r>
            <a:endParaRPr b="1" i="0" u="none" strike="noStrike" cap="none" dirty="0">
              <a:solidFill>
                <a:srgbClr val="002060"/>
              </a:solidFill>
              <a:latin typeface="Arial Rounded"/>
              <a:ea typeface="Arial Rounded"/>
              <a:cs typeface="Arial Rounded"/>
              <a:sym typeface="Arial Rounded"/>
            </a:endParaRPr>
          </a:p>
          <a:p>
            <a:pPr marL="0" marR="0" lvl="1" indent="0" algn="l" rtl="0">
              <a:lnSpc>
                <a:spcPct val="150000"/>
              </a:lnSpc>
              <a:spcBef>
                <a:spcPts val="0"/>
              </a:spcBef>
              <a:spcAft>
                <a:spcPts val="0"/>
              </a:spcAft>
              <a:buClr>
                <a:srgbClr val="0070C0"/>
              </a:buClr>
              <a:buSzPts val="1800"/>
              <a:buFont typeface="Tahoma" panose="020B0604030504040204"/>
              <a:buNone/>
            </a:pPr>
            <a:r>
              <a:rPr lang="en-US" dirty="0">
                <a:solidFill>
                  <a:srgbClr val="0070C0"/>
                </a:solidFill>
                <a:latin typeface="Tahoma" panose="020B0604030504040204"/>
                <a:ea typeface="Tahoma" panose="020B0604030504040204"/>
                <a:cs typeface="Tahoma" panose="020B0604030504040204"/>
                <a:sym typeface="Tahoma" panose="020B0604030504040204"/>
              </a:rPr>
              <a:t>Visit the official Bootstrap website at </a:t>
            </a:r>
            <a:r>
              <a:rPr lang="en-US" u="sng" dirty="0">
                <a:solidFill>
                  <a:srgbClr val="0070C0"/>
                </a:solidFill>
                <a:latin typeface="Tahoma" panose="020B0604030504040204"/>
                <a:ea typeface="Tahoma" panose="020B0604030504040204"/>
                <a:cs typeface="Tahoma" panose="020B0604030504040204"/>
                <a:sym typeface="Tahoma" panose="020B0604030504040204"/>
                <a:hlinkClick r:id="rId3"/>
              </a:rPr>
              <a:t>https://getbootstrap.com/</a:t>
            </a:r>
            <a:r>
              <a:rPr lang="en-US" dirty="0">
                <a:solidFill>
                  <a:srgbClr val="0070C0"/>
                </a:solidFill>
                <a:latin typeface="Tahoma" panose="020B0604030504040204"/>
                <a:ea typeface="Tahoma" panose="020B0604030504040204"/>
                <a:cs typeface="Tahoma" panose="020B0604030504040204"/>
                <a:sym typeface="Tahoma" panose="020B0604030504040204"/>
              </a:rPr>
              <a:t>.Click on the "Download" button to download the latest version of Bootstrap.</a:t>
            </a:r>
            <a:endParaRPr b="0" i="0" u="none" strike="noStrike" cap="none" dirty="0">
              <a:solidFill>
                <a:srgbClr val="0070C0"/>
              </a:solidFill>
              <a:latin typeface="Tahoma" panose="020B0604030504040204"/>
              <a:ea typeface="Tahoma" panose="020B0604030504040204"/>
              <a:cs typeface="Tahoma" panose="020B0604030504040204"/>
              <a:sym typeface="Tahoma" panose="020B0604030504040204"/>
            </a:endParaRPr>
          </a:p>
          <a:p>
            <a:pPr marL="0" marR="0" lvl="1" indent="0" algn="l" rtl="0">
              <a:lnSpc>
                <a:spcPct val="150000"/>
              </a:lnSpc>
              <a:spcBef>
                <a:spcPts val="0"/>
              </a:spcBef>
              <a:spcAft>
                <a:spcPts val="0"/>
              </a:spcAft>
              <a:buClr>
                <a:srgbClr val="002060"/>
              </a:buClr>
              <a:buSzPts val="1800"/>
              <a:buFont typeface="Tahoma" panose="020B0604030504040204"/>
              <a:buNone/>
            </a:pPr>
            <a:r>
              <a:rPr lang="en-US" dirty="0">
                <a:solidFill>
                  <a:srgbClr val="002060"/>
                </a:solidFill>
                <a:latin typeface="Tahoma" panose="020B0604030504040204"/>
                <a:ea typeface="Tahoma" panose="020B0604030504040204"/>
                <a:cs typeface="Tahoma" panose="020B0604030504040204"/>
                <a:sym typeface="Tahoma" panose="020B0604030504040204"/>
              </a:rPr>
              <a:t>You have two options: </a:t>
            </a:r>
            <a:r>
              <a:rPr lang="en-US" dirty="0">
                <a:solidFill>
                  <a:srgbClr val="0070C0"/>
                </a:solidFill>
                <a:latin typeface="Tahoma" panose="020B0604030504040204"/>
                <a:ea typeface="Tahoma" panose="020B0604030504040204"/>
                <a:cs typeface="Tahoma" panose="020B0604030504040204"/>
                <a:sym typeface="Tahoma" panose="020B0604030504040204"/>
              </a:rPr>
              <a:t>download the compiled CSS and JavaScript files or download the source files to customize and compile them yourself.</a:t>
            </a:r>
            <a:endParaRPr b="0" i="0" u="none" strike="noStrike" cap="none" dirty="0">
              <a:solidFill>
                <a:srgbClr val="0070C0"/>
              </a:solidFill>
              <a:latin typeface="Tahoma" panose="020B0604030504040204"/>
              <a:ea typeface="Tahoma" panose="020B0604030504040204"/>
              <a:cs typeface="Tahoma" panose="020B0604030504040204"/>
              <a:sym typeface="Tahoma" panose="020B0604030504040204"/>
            </a:endParaRPr>
          </a:p>
          <a:p>
            <a:pPr marL="0" lvl="0" indent="0" algn="l" rtl="0">
              <a:spcBef>
                <a:spcPts val="0"/>
              </a:spcBef>
              <a:spcAft>
                <a:spcPts val="0"/>
              </a:spcAft>
              <a:buNone/>
            </a:pPr>
            <a:endParaRPr b="0" i="0" u="none" strike="noStrike" cap="none" dirty="0">
              <a:solidFill>
                <a:srgbClr val="0070C0"/>
              </a:solidFill>
              <a:latin typeface="Tahoma" panose="020B0604030504040204"/>
              <a:ea typeface="Tahoma" panose="020B0604030504040204"/>
              <a:cs typeface="Tahoma" panose="020B0604030504040204"/>
              <a:sym typeface="Tahoma" panose="020B0604030504040204"/>
            </a:endParaRPr>
          </a:p>
        </p:txBody>
      </p:sp>
      <p:sp>
        <p:nvSpPr>
          <p:cNvPr id="174" name="Google Shape;17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1/24/2024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2.GIF"/><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7.xml"/><Relationship Id="rId7" Type="http://schemas.openxmlformats.org/officeDocument/2006/relationships/image" Target="../media/image15.png"/><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14.png"/><Relationship Id="rId5" Type="http://schemas.openxmlformats.org/officeDocument/2006/relationships/image" Target="../media/image1.png"/><Relationship Id="rId4" Type="http://schemas.openxmlformats.org/officeDocument/2006/relationships/notesSlide" Target="../notesSlides/notesSlide10.xml"/><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3.png"/><Relationship Id="rId5" Type="http://schemas.openxmlformats.org/officeDocument/2006/relationships/image" Target="../media/image6.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7.GIF"/><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7.xml"/><Relationship Id="rId7" Type="http://schemas.openxmlformats.org/officeDocument/2006/relationships/image" Target="../media/image9.GIF"/><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5.png"/><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7.xml"/><Relationship Id="rId7" Type="http://schemas.openxmlformats.org/officeDocument/2006/relationships/image" Target="../media/image5.png"/><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1.png"/><Relationship Id="rId5" Type="http://schemas.openxmlformats.org/officeDocument/2006/relationships/image" Target="../media/image9.GI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7.xml"/><Relationship Id="rId7" Type="http://schemas.openxmlformats.org/officeDocument/2006/relationships/image" Target="../media/image11.GIF"/><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hyperlink" Target="https://getbootstrap.com/" TargetMode="External"/><Relationship Id="rId3" Type="http://schemas.openxmlformats.org/officeDocument/2006/relationships/slideLayout" Target="../slideLayouts/slideLayout7.xml"/><Relationship Id="rId7" Type="http://schemas.openxmlformats.org/officeDocument/2006/relationships/image" Target="../media/image13.png"/><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image" Target="../media/image12.png"/><Relationship Id="rId5" Type="http://schemas.openxmlformats.org/officeDocument/2006/relationships/image" Target="../media/image1.png"/><Relationship Id="rId4" Type="http://schemas.openxmlformats.org/officeDocument/2006/relationships/notesSlide" Target="../notesSlides/notesSlide9.xml"/><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
          <p:cNvPicPr preferRelativeResize="0"/>
          <p:nvPr/>
        </p:nvPicPr>
        <p:blipFill rotWithShape="1">
          <a:blip r:embed="rId5"/>
          <a:srcRect/>
          <a:stretch>
            <a:fillRect/>
          </a:stretch>
        </p:blipFill>
        <p:spPr>
          <a:xfrm>
            <a:off x="667752" y="6108424"/>
            <a:ext cx="1295801" cy="423119"/>
          </a:xfrm>
          <a:prstGeom prst="rect">
            <a:avLst/>
          </a:prstGeom>
          <a:noFill/>
          <a:ln>
            <a:noFill/>
          </a:ln>
        </p:spPr>
      </p:pic>
      <p:sp>
        <p:nvSpPr>
          <p:cNvPr id="89" name="Google Shape;89;p1"/>
          <p:cNvSpPr txBox="1"/>
          <p:nvPr/>
        </p:nvSpPr>
        <p:spPr>
          <a:xfrm>
            <a:off x="6371923" y="2483317"/>
            <a:ext cx="5111015" cy="110799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600" b="1" i="0" u="none" strike="noStrike" cap="none" dirty="0">
                <a:solidFill>
                  <a:srgbClr val="002060"/>
                </a:solidFill>
                <a:latin typeface="Arial Rounded"/>
                <a:ea typeface="Arial Rounded"/>
                <a:cs typeface="Arial Rounded"/>
                <a:sym typeface="Arial Rounded"/>
              </a:rPr>
              <a:t>Bootstrap 5</a:t>
            </a:r>
            <a:endParaRPr sz="6600" b="1" dirty="0">
              <a:solidFill>
                <a:srgbClr val="002060"/>
              </a:solidFill>
              <a:latin typeface="Arial Rounded"/>
              <a:ea typeface="Arial Rounded"/>
              <a:cs typeface="Arial Rounded"/>
              <a:sym typeface="Arial Rounded"/>
            </a:endParaRPr>
          </a:p>
        </p:txBody>
      </p:sp>
      <p:sp>
        <p:nvSpPr>
          <p:cNvPr id="90" name="Google Shape;90;p1"/>
          <p:cNvSpPr txBox="1"/>
          <p:nvPr/>
        </p:nvSpPr>
        <p:spPr>
          <a:xfrm>
            <a:off x="6054291" y="3744228"/>
            <a:ext cx="5925954"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200" b="1" dirty="0">
                <a:solidFill>
                  <a:schemeClr val="accent1"/>
                </a:solidFill>
                <a:latin typeface="Arial Rounded"/>
                <a:ea typeface="Arial Rounded"/>
                <a:cs typeface="Arial Rounded"/>
                <a:sym typeface="Arial Rounded"/>
              </a:rPr>
              <a:t>The Next Generation of Web Development</a:t>
            </a:r>
            <a:endParaRPr sz="2200" b="1" dirty="0">
              <a:solidFill>
                <a:schemeClr val="accent1"/>
              </a:solidFill>
              <a:latin typeface="Arial Rounded"/>
              <a:ea typeface="Arial Rounded"/>
              <a:cs typeface="Arial Rounded"/>
              <a:sym typeface="Arial Rounded"/>
            </a:endParaRPr>
          </a:p>
          <a:p>
            <a:pPr marL="0" marR="0" lvl="0" indent="0" algn="l" rtl="0">
              <a:spcBef>
                <a:spcPts val="0"/>
              </a:spcBef>
              <a:spcAft>
                <a:spcPts val="0"/>
              </a:spcAft>
              <a:buNone/>
            </a:pPr>
            <a:endParaRPr sz="1800" dirty="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91" name="Google Shape;91;p1"/>
          <p:cNvPicPr preferRelativeResize="0"/>
          <p:nvPr/>
        </p:nvPicPr>
        <p:blipFill rotWithShape="1">
          <a:blip r:embed="rId6"/>
          <a:srcRect l="3739" t="20803" r="2611" b="21581"/>
          <a:stretch>
            <a:fillRect/>
          </a:stretch>
        </p:blipFill>
        <p:spPr>
          <a:xfrm>
            <a:off x="144378" y="1530418"/>
            <a:ext cx="5765533" cy="3680127"/>
          </a:xfrm>
          <a:prstGeom prst="rect">
            <a:avLst/>
          </a:prstGeom>
          <a:noFill/>
          <a:ln>
            <a:noFill/>
          </a:ln>
        </p:spPr>
      </p:pic>
      <p:pic>
        <p:nvPicPr>
          <p:cNvPr id="2" name="Hello every one Welcome 1">
            <a:hlinkClick r:id="" action="ppaction://media"/>
            <a:extLst>
              <a:ext uri="{FF2B5EF4-FFF2-40B4-BE49-F238E27FC236}">
                <a16:creationId xmlns:a16="http://schemas.microsoft.com/office/drawing/2014/main" id="{6B80BD34-3E19-DA46-2160-E4437545B78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8424" y="77956"/>
            <a:ext cx="426869" cy="42686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44" fill="hold"/>
                                        <p:tgtEl>
                                          <p:spTgt spid="2"/>
                                        </p:tgtEl>
                                      </p:cBhvr>
                                    </p:cmd>
                                  </p:childTnLst>
                                </p:cTn>
                              </p:par>
                              <p:par>
                                <p:cTn id="7" presetID="42" presetClass="entr" presetSubtype="0" fill="hold" nodeType="withEffect">
                                  <p:stCondLst>
                                    <p:cond delay="0"/>
                                  </p:stCondLst>
                                  <p:childTnLst>
                                    <p:set>
                                      <p:cBhvr>
                                        <p:cTn id="8" dur="1" fill="hold">
                                          <p:stCondLst>
                                            <p:cond delay="0"/>
                                          </p:stCondLst>
                                        </p:cTn>
                                        <p:tgtEl>
                                          <p:spTgt spid="91"/>
                                        </p:tgtEl>
                                        <p:attrNameLst>
                                          <p:attrName>style.visibility</p:attrName>
                                        </p:attrNameLst>
                                      </p:cBhvr>
                                      <p:to>
                                        <p:strVal val="visible"/>
                                      </p:to>
                                    </p:set>
                                    <p:animEffect transition="in" filter="fade">
                                      <p:cBhvr>
                                        <p:cTn id="9" dur="1000"/>
                                        <p:tgtEl>
                                          <p:spTgt spid="91"/>
                                        </p:tgtEl>
                                      </p:cBhvr>
                                    </p:animEffect>
                                    <p:anim calcmode="lin" valueType="num">
                                      <p:cBhvr>
                                        <p:cTn id="10" dur="1000" fill="hold"/>
                                        <p:tgtEl>
                                          <p:spTgt spid="91"/>
                                        </p:tgtEl>
                                        <p:attrNameLst>
                                          <p:attrName>ppt_x</p:attrName>
                                        </p:attrNameLst>
                                      </p:cBhvr>
                                      <p:tavLst>
                                        <p:tav tm="0">
                                          <p:val>
                                            <p:strVal val="#ppt_x"/>
                                          </p:val>
                                        </p:tav>
                                        <p:tav tm="100000">
                                          <p:val>
                                            <p:strVal val="#ppt_x"/>
                                          </p:val>
                                        </p:tav>
                                      </p:tavLst>
                                    </p:anim>
                                    <p:anim calcmode="lin" valueType="num">
                                      <p:cBhvr>
                                        <p:cTn id="11" dur="1000" fill="hold"/>
                                        <p:tgtEl>
                                          <p:spTgt spid="91"/>
                                        </p:tgtEl>
                                        <p:attrNameLst>
                                          <p:attrName>ppt_y</p:attrName>
                                        </p:attrNameLst>
                                      </p:cBhvr>
                                      <p:tavLst>
                                        <p:tav tm="0">
                                          <p:val>
                                            <p:strVal val="#ppt_y+.1"/>
                                          </p:val>
                                        </p:tav>
                                        <p:tav tm="100000">
                                          <p:val>
                                            <p:strVal val="#ppt_y"/>
                                          </p:val>
                                        </p:tav>
                                      </p:tavLst>
                                    </p:anim>
                                  </p:childTnLst>
                                </p:cTn>
                              </p:par>
                              <p:par>
                                <p:cTn id="12" presetID="42" presetClass="entr" presetSubtype="0" fill="hold" grpId="0" nodeType="withEffect">
                                  <p:stCondLst>
                                    <p:cond delay="3610"/>
                                  </p:stCondLst>
                                  <p:childTnLst>
                                    <p:set>
                                      <p:cBhvr>
                                        <p:cTn id="13" dur="1" fill="hold">
                                          <p:stCondLst>
                                            <p:cond delay="0"/>
                                          </p:stCondLst>
                                        </p:cTn>
                                        <p:tgtEl>
                                          <p:spTgt spid="89"/>
                                        </p:tgtEl>
                                        <p:attrNameLst>
                                          <p:attrName>style.visibility</p:attrName>
                                        </p:attrNameLst>
                                      </p:cBhvr>
                                      <p:to>
                                        <p:strVal val="visible"/>
                                      </p:to>
                                    </p:set>
                                    <p:animEffect transition="in" filter="fade">
                                      <p:cBhvr>
                                        <p:cTn id="14" dur="1000"/>
                                        <p:tgtEl>
                                          <p:spTgt spid="89"/>
                                        </p:tgtEl>
                                      </p:cBhvr>
                                    </p:animEffect>
                                    <p:anim calcmode="lin" valueType="num">
                                      <p:cBhvr>
                                        <p:cTn id="15" dur="1000" fill="hold"/>
                                        <p:tgtEl>
                                          <p:spTgt spid="89"/>
                                        </p:tgtEl>
                                        <p:attrNameLst>
                                          <p:attrName>ppt_x</p:attrName>
                                        </p:attrNameLst>
                                      </p:cBhvr>
                                      <p:tavLst>
                                        <p:tav tm="0">
                                          <p:val>
                                            <p:strVal val="#ppt_x"/>
                                          </p:val>
                                        </p:tav>
                                        <p:tav tm="100000">
                                          <p:val>
                                            <p:strVal val="#ppt_x"/>
                                          </p:val>
                                        </p:tav>
                                      </p:tavLst>
                                    </p:anim>
                                    <p:anim calcmode="lin" valueType="num">
                                      <p:cBhvr>
                                        <p:cTn id="16" dur="1000" fill="hold"/>
                                        <p:tgtEl>
                                          <p:spTgt spid="89"/>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3610"/>
                                  </p:stCondLst>
                                  <p:childTnLst>
                                    <p:set>
                                      <p:cBhvr>
                                        <p:cTn id="18" dur="1" fill="hold">
                                          <p:stCondLst>
                                            <p:cond delay="0"/>
                                          </p:stCondLst>
                                        </p:cTn>
                                        <p:tgtEl>
                                          <p:spTgt spid="90"/>
                                        </p:tgtEl>
                                        <p:attrNameLst>
                                          <p:attrName>style.visibility</p:attrName>
                                        </p:attrNameLst>
                                      </p:cBhvr>
                                      <p:to>
                                        <p:strVal val="visible"/>
                                      </p:to>
                                    </p:set>
                                    <p:animEffect transition="in" filter="fade">
                                      <p:cBhvr>
                                        <p:cTn id="19" dur="1000"/>
                                        <p:tgtEl>
                                          <p:spTgt spid="90"/>
                                        </p:tgtEl>
                                      </p:cBhvr>
                                    </p:animEffect>
                                    <p:anim calcmode="lin" valueType="num">
                                      <p:cBhvr>
                                        <p:cTn id="20" dur="1000" fill="hold"/>
                                        <p:tgtEl>
                                          <p:spTgt spid="90"/>
                                        </p:tgtEl>
                                        <p:attrNameLst>
                                          <p:attrName>ppt_x</p:attrName>
                                        </p:attrNameLst>
                                      </p:cBhvr>
                                      <p:tavLst>
                                        <p:tav tm="0">
                                          <p:val>
                                            <p:strVal val="#ppt_x"/>
                                          </p:val>
                                        </p:tav>
                                        <p:tav tm="100000">
                                          <p:val>
                                            <p:strVal val="#ppt_x"/>
                                          </p:val>
                                        </p:tav>
                                      </p:tavLst>
                                    </p:anim>
                                    <p:anim calcmode="lin" valueType="num">
                                      <p:cBhvr>
                                        <p:cTn id="21" dur="1000" fill="hold"/>
                                        <p:tgtEl>
                                          <p:spTgt spid="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2" fill="hold" display="0">
                  <p:stCondLst>
                    <p:cond delay="indefinite"/>
                  </p:stCondLst>
                  <p:endCondLst>
                    <p:cond evt="onStopAudio" delay="0">
                      <p:tgtEl>
                        <p:sldTgt/>
                      </p:tgtEl>
                    </p:cond>
                  </p:endCondLst>
                </p:cTn>
                <p:tgtEl>
                  <p:spTgt spid="2"/>
                </p:tgtEl>
              </p:cMediaNode>
            </p:audio>
          </p:childTnLst>
        </p:cTn>
      </p:par>
    </p:tnLst>
    <p:bldLst>
      <p:bldP spid="89" grpId="0"/>
      <p:bldP spid="9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Google Shape;186;p10"/>
          <p:cNvPicPr preferRelativeResize="0"/>
          <p:nvPr/>
        </p:nvPicPr>
        <p:blipFill rotWithShape="1">
          <a:blip r:embed="rId5"/>
          <a:srcRect/>
          <a:stretch>
            <a:fillRect/>
          </a:stretch>
        </p:blipFill>
        <p:spPr>
          <a:xfrm>
            <a:off x="667752" y="6108424"/>
            <a:ext cx="1295801" cy="423119"/>
          </a:xfrm>
          <a:prstGeom prst="rect">
            <a:avLst/>
          </a:prstGeom>
          <a:noFill/>
          <a:ln>
            <a:noFill/>
          </a:ln>
        </p:spPr>
      </p:pic>
      <p:sp>
        <p:nvSpPr>
          <p:cNvPr id="187" name="Google Shape;187;p10"/>
          <p:cNvSpPr txBox="1"/>
          <p:nvPr/>
        </p:nvSpPr>
        <p:spPr>
          <a:xfrm>
            <a:off x="2971798" y="555934"/>
            <a:ext cx="8251257" cy="1295868"/>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2060"/>
              </a:buClr>
              <a:buSzPts val="1800"/>
              <a:buFont typeface="Arial Rounded"/>
              <a:buNone/>
            </a:pPr>
            <a:r>
              <a:rPr lang="en-US" sz="1800" b="1">
                <a:solidFill>
                  <a:srgbClr val="002060"/>
                </a:solidFill>
                <a:latin typeface="Arial Rounded"/>
                <a:ea typeface="Arial Rounded"/>
                <a:cs typeface="Arial Rounded"/>
                <a:sym typeface="Arial Rounded"/>
              </a:rPr>
              <a:t>Link Bootstrap in Your HTML File:</a:t>
            </a:r>
            <a:endParaRPr sz="1800" b="1">
              <a:solidFill>
                <a:srgbClr val="002060"/>
              </a:solidFill>
              <a:latin typeface="Arial Rounded"/>
              <a:ea typeface="Arial Rounded"/>
              <a:cs typeface="Arial Rounded"/>
              <a:sym typeface="Arial Rounded"/>
            </a:endParaRPr>
          </a:p>
          <a:p>
            <a:pPr marL="0" marR="0" lvl="0" indent="0" algn="l" rtl="0">
              <a:lnSpc>
                <a:spcPct val="150000"/>
              </a:lnSpc>
              <a:spcBef>
                <a:spcPts val="0"/>
              </a:spcBef>
              <a:spcAft>
                <a:spcPts val="0"/>
              </a:spcAft>
              <a:buClr>
                <a:srgbClr val="0070C0"/>
              </a:buClr>
              <a:buSzPts val="1800"/>
              <a:buFont typeface="Calibri" panose="020F0502020204030204"/>
              <a:buNone/>
            </a:pPr>
            <a:r>
              <a:rPr lang="en-US" sz="1800">
                <a:solidFill>
                  <a:srgbClr val="0070C0"/>
                </a:solidFill>
                <a:latin typeface="Calibri" panose="020F0502020204030204"/>
                <a:ea typeface="Calibri" panose="020F0502020204030204"/>
                <a:cs typeface="Calibri" panose="020F0502020204030204"/>
                <a:sym typeface="Calibri" panose="020F0502020204030204"/>
              </a:rPr>
              <a:t>Create a new HTML file or open an existing one in your preferred text editor. In the head section of your HTML file, include the Bootstrap CSS file</a:t>
            </a:r>
            <a:endParaRPr sz="1800">
              <a:solidFill>
                <a:srgbClr val="0070C0"/>
              </a:solidFill>
              <a:latin typeface="Calibri" panose="020F0502020204030204"/>
              <a:ea typeface="Calibri" panose="020F0502020204030204"/>
              <a:cs typeface="Calibri" panose="020F0502020204030204"/>
              <a:sym typeface="Calibri" panose="020F0502020204030204"/>
            </a:endParaRPr>
          </a:p>
        </p:txBody>
      </p:sp>
      <p:pic>
        <p:nvPicPr>
          <p:cNvPr id="188" name="Google Shape;188;p10"/>
          <p:cNvPicPr preferRelativeResize="0"/>
          <p:nvPr/>
        </p:nvPicPr>
        <p:blipFill rotWithShape="1">
          <a:blip r:embed="rId6"/>
          <a:srcRect/>
          <a:stretch>
            <a:fillRect/>
          </a:stretch>
        </p:blipFill>
        <p:spPr>
          <a:xfrm>
            <a:off x="1665476" y="741146"/>
            <a:ext cx="929334" cy="929334"/>
          </a:xfrm>
          <a:prstGeom prst="rect">
            <a:avLst/>
          </a:prstGeom>
          <a:noFill/>
          <a:ln>
            <a:noFill/>
          </a:ln>
        </p:spPr>
      </p:pic>
      <p:pic>
        <p:nvPicPr>
          <p:cNvPr id="189" name="Google Shape;189;p10"/>
          <p:cNvPicPr preferRelativeResize="0"/>
          <p:nvPr/>
        </p:nvPicPr>
        <p:blipFill rotWithShape="1">
          <a:blip r:embed="rId7"/>
          <a:srcRect/>
          <a:stretch>
            <a:fillRect/>
          </a:stretch>
        </p:blipFill>
        <p:spPr>
          <a:xfrm>
            <a:off x="1578849" y="2402305"/>
            <a:ext cx="1000722" cy="1000722"/>
          </a:xfrm>
          <a:prstGeom prst="rect">
            <a:avLst/>
          </a:prstGeom>
          <a:noFill/>
          <a:ln>
            <a:noFill/>
          </a:ln>
        </p:spPr>
      </p:pic>
      <p:sp>
        <p:nvSpPr>
          <p:cNvPr id="190" name="Google Shape;190;p10"/>
          <p:cNvSpPr txBox="1"/>
          <p:nvPr/>
        </p:nvSpPr>
        <p:spPr>
          <a:xfrm>
            <a:off x="2557911" y="2694355"/>
            <a:ext cx="8953902" cy="369332"/>
          </a:xfrm>
          <a:prstGeom prst="rect">
            <a:avLst/>
          </a:prstGeom>
          <a:noFill/>
          <a:ln>
            <a:noFill/>
          </a:ln>
        </p:spPr>
        <p:txBody>
          <a:bodyPr spcFirstLastPara="1" wrap="square" lIns="91425" tIns="45700" rIns="91425" bIns="45700" anchor="t" anchorCtr="0">
            <a:spAutoFit/>
          </a:bodyPr>
          <a:lstStyle/>
          <a:p>
            <a:pPr marL="457200" marR="0" lvl="1" indent="0" algn="l" rtl="0">
              <a:spcBef>
                <a:spcPts val="0"/>
              </a:spcBef>
              <a:spcAft>
                <a:spcPts val="0"/>
              </a:spcAft>
              <a:buClr>
                <a:srgbClr val="0070C0"/>
              </a:buClr>
              <a:buSzPts val="1800"/>
              <a:buFont typeface="Tahoma" panose="020B0604030504040204"/>
              <a:buNone/>
            </a:pPr>
            <a:r>
              <a:rPr lang="en-US" sz="1800" b="0" i="0" u="none" strike="noStrike" cap="none">
                <a:solidFill>
                  <a:srgbClr val="0070C0"/>
                </a:solidFill>
                <a:latin typeface="Tahoma" panose="020B0604030504040204"/>
                <a:ea typeface="Tahoma" panose="020B0604030504040204"/>
                <a:cs typeface="Tahoma" panose="020B0604030504040204"/>
                <a:sym typeface="Tahoma" panose="020B0604030504040204"/>
              </a:rPr>
              <a:t>Just before the closing &lt;/body&gt; tag, include the Bootstrap JavaScript file.</a:t>
            </a:r>
            <a:endParaRPr sz="1800" b="0" i="0" u="none" strike="noStrike" cap="none">
              <a:solidFill>
                <a:srgbClr val="0070C0"/>
              </a:solidFill>
              <a:latin typeface="Tahoma" panose="020B0604030504040204"/>
              <a:ea typeface="Tahoma" panose="020B0604030504040204"/>
              <a:cs typeface="Tahoma" panose="020B0604030504040204"/>
              <a:sym typeface="Tahoma" panose="020B0604030504040204"/>
            </a:endParaRPr>
          </a:p>
        </p:txBody>
      </p:sp>
      <p:pic>
        <p:nvPicPr>
          <p:cNvPr id="191" name="Google Shape;191;p10"/>
          <p:cNvPicPr preferRelativeResize="0"/>
          <p:nvPr/>
        </p:nvPicPr>
        <p:blipFill rotWithShape="1">
          <a:blip r:embed="rId8"/>
          <a:srcRect/>
          <a:stretch>
            <a:fillRect/>
          </a:stretch>
        </p:blipFill>
        <p:spPr>
          <a:xfrm>
            <a:off x="1569225" y="4250355"/>
            <a:ext cx="1019972" cy="1019972"/>
          </a:xfrm>
          <a:prstGeom prst="rect">
            <a:avLst/>
          </a:prstGeom>
          <a:noFill/>
          <a:ln>
            <a:noFill/>
          </a:ln>
        </p:spPr>
      </p:pic>
      <p:sp>
        <p:nvSpPr>
          <p:cNvPr id="192" name="Google Shape;192;p10"/>
          <p:cNvSpPr txBox="1"/>
          <p:nvPr/>
        </p:nvSpPr>
        <p:spPr>
          <a:xfrm>
            <a:off x="3048803" y="4546151"/>
            <a:ext cx="609760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0070C0"/>
                </a:solidFill>
                <a:latin typeface="Tahoma" panose="020B0604030504040204"/>
                <a:ea typeface="Tahoma" panose="020B0604030504040204"/>
                <a:cs typeface="Tahoma" panose="020B0604030504040204"/>
                <a:sym typeface="Tahoma" panose="020B0604030504040204"/>
              </a:rPr>
              <a:t>Start Using Bootstrap Components:</a:t>
            </a:r>
            <a:endParaRPr sz="1800">
              <a:solidFill>
                <a:srgbClr val="0070C0"/>
              </a:solidFill>
              <a:latin typeface="Tahoma" panose="020B0604030504040204"/>
              <a:ea typeface="Tahoma" panose="020B0604030504040204"/>
              <a:cs typeface="Tahoma" panose="020B0604030504040204"/>
              <a:sym typeface="Tahoma" panose="020B0604030504040204"/>
            </a:endParaRPr>
          </a:p>
        </p:txBody>
      </p:sp>
      <p:pic>
        <p:nvPicPr>
          <p:cNvPr id="2" name="Link Bootstrap in Your HT 1">
            <a:hlinkClick r:id="" action="ppaction://media"/>
            <a:extLst>
              <a:ext uri="{FF2B5EF4-FFF2-40B4-BE49-F238E27FC236}">
                <a16:creationId xmlns:a16="http://schemas.microsoft.com/office/drawing/2014/main" id="{8DE870F9-96CF-F48B-8116-D4A50884732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98425" y="9842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931" fill="hold"/>
                                        <p:tgtEl>
                                          <p:spTgt spid="2"/>
                                        </p:tgtEl>
                                      </p:cBhvr>
                                    </p:cmd>
                                  </p:childTnLst>
                                </p:cTn>
                              </p:par>
                              <p:par>
                                <p:cTn id="7" presetID="2" presetClass="entr" presetSubtype="4" fill="hold" nodeType="withEffect">
                                  <p:stCondLst>
                                    <p:cond delay="0"/>
                                  </p:stCondLst>
                                  <p:childTnLst>
                                    <p:set>
                                      <p:cBhvr>
                                        <p:cTn id="8" dur="1" fill="hold">
                                          <p:stCondLst>
                                            <p:cond delay="0"/>
                                          </p:stCondLst>
                                        </p:cTn>
                                        <p:tgtEl>
                                          <p:spTgt spid="188"/>
                                        </p:tgtEl>
                                        <p:attrNameLst>
                                          <p:attrName>style.visibility</p:attrName>
                                        </p:attrNameLst>
                                      </p:cBhvr>
                                      <p:to>
                                        <p:strVal val="visible"/>
                                      </p:to>
                                    </p:set>
                                    <p:anim calcmode="lin" valueType="num">
                                      <p:cBhvr additive="base">
                                        <p:cTn id="9" dur="500"/>
                                        <p:tgtEl>
                                          <p:spTgt spid="188"/>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187"/>
                                        </p:tgtEl>
                                        <p:attrNameLst>
                                          <p:attrName>style.visibility</p:attrName>
                                        </p:attrNameLst>
                                      </p:cBhvr>
                                      <p:to>
                                        <p:strVal val="visible"/>
                                      </p:to>
                                    </p:set>
                                    <p:animEffect transition="in" filter="fade">
                                      <p:cBhvr>
                                        <p:cTn id="12" dur="500"/>
                                        <p:tgtEl>
                                          <p:spTgt spid="187"/>
                                        </p:tgtEl>
                                      </p:cBhvr>
                                    </p:animEffect>
                                  </p:childTnLst>
                                </p:cTn>
                              </p:par>
                              <p:par>
                                <p:cTn id="13" presetID="2" presetClass="entr" presetSubtype="4" fill="hold" nodeType="withEffect">
                                  <p:stCondLst>
                                    <p:cond delay="14860"/>
                                  </p:stCondLst>
                                  <p:childTnLst>
                                    <p:set>
                                      <p:cBhvr>
                                        <p:cTn id="14" dur="1" fill="hold">
                                          <p:stCondLst>
                                            <p:cond delay="0"/>
                                          </p:stCondLst>
                                        </p:cTn>
                                        <p:tgtEl>
                                          <p:spTgt spid="189"/>
                                        </p:tgtEl>
                                        <p:attrNameLst>
                                          <p:attrName>style.visibility</p:attrName>
                                        </p:attrNameLst>
                                      </p:cBhvr>
                                      <p:to>
                                        <p:strVal val="visible"/>
                                      </p:to>
                                    </p:set>
                                    <p:anim calcmode="lin" valueType="num">
                                      <p:cBhvr additive="base">
                                        <p:cTn id="15" dur="500"/>
                                        <p:tgtEl>
                                          <p:spTgt spid="189"/>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14860"/>
                                  </p:stCondLst>
                                  <p:childTnLst>
                                    <p:set>
                                      <p:cBhvr>
                                        <p:cTn id="17" dur="1" fill="hold">
                                          <p:stCondLst>
                                            <p:cond delay="0"/>
                                          </p:stCondLst>
                                        </p:cTn>
                                        <p:tgtEl>
                                          <p:spTgt spid="190"/>
                                        </p:tgtEl>
                                        <p:attrNameLst>
                                          <p:attrName>style.visibility</p:attrName>
                                        </p:attrNameLst>
                                      </p:cBhvr>
                                      <p:to>
                                        <p:strVal val="visible"/>
                                      </p:to>
                                    </p:set>
                                    <p:animEffect transition="in" filter="fade">
                                      <p:cBhvr>
                                        <p:cTn id="18" dur="500"/>
                                        <p:tgtEl>
                                          <p:spTgt spid="190"/>
                                        </p:tgtEl>
                                      </p:cBhvr>
                                    </p:animEffect>
                                  </p:childTnLst>
                                </p:cTn>
                              </p:par>
                              <p:par>
                                <p:cTn id="19" presetID="2" presetClass="entr" presetSubtype="4" fill="hold" nodeType="withEffect">
                                  <p:stCondLst>
                                    <p:cond delay="23410"/>
                                  </p:stCondLst>
                                  <p:childTnLst>
                                    <p:set>
                                      <p:cBhvr>
                                        <p:cTn id="20" dur="1" fill="hold">
                                          <p:stCondLst>
                                            <p:cond delay="0"/>
                                          </p:stCondLst>
                                        </p:cTn>
                                        <p:tgtEl>
                                          <p:spTgt spid="191"/>
                                        </p:tgtEl>
                                        <p:attrNameLst>
                                          <p:attrName>style.visibility</p:attrName>
                                        </p:attrNameLst>
                                      </p:cBhvr>
                                      <p:to>
                                        <p:strVal val="visible"/>
                                      </p:to>
                                    </p:set>
                                    <p:anim calcmode="lin" valueType="num">
                                      <p:cBhvr additive="base">
                                        <p:cTn id="21" dur="500"/>
                                        <p:tgtEl>
                                          <p:spTgt spid="191"/>
                                        </p:tgtEl>
                                        <p:attrNameLst>
                                          <p:attrName>ppt_y</p:attrName>
                                        </p:attrNameLst>
                                      </p:cBhvr>
                                      <p:tavLst>
                                        <p:tav tm="0">
                                          <p:val>
                                            <p:strVal val="#ppt_y+1"/>
                                          </p:val>
                                        </p:tav>
                                        <p:tav tm="100000">
                                          <p:val>
                                            <p:strVal val="#ppt_y"/>
                                          </p:val>
                                        </p:tav>
                                      </p:tavLst>
                                    </p:anim>
                                  </p:childTnLst>
                                </p:cTn>
                              </p:par>
                              <p:par>
                                <p:cTn id="22" presetID="10" presetClass="entr" presetSubtype="0" fill="hold" nodeType="withEffect">
                                  <p:stCondLst>
                                    <p:cond delay="23410"/>
                                  </p:stCondLst>
                                  <p:childTnLst>
                                    <p:set>
                                      <p:cBhvr>
                                        <p:cTn id="23" dur="1" fill="hold">
                                          <p:stCondLst>
                                            <p:cond delay="0"/>
                                          </p:stCondLst>
                                        </p:cTn>
                                        <p:tgtEl>
                                          <p:spTgt spid="192"/>
                                        </p:tgtEl>
                                        <p:attrNameLst>
                                          <p:attrName>style.visibility</p:attrName>
                                        </p:attrNameLst>
                                      </p:cBhvr>
                                      <p:to>
                                        <p:strVal val="visible"/>
                                      </p:to>
                                    </p:set>
                                    <p:animEffect transition="in" filter="fade">
                                      <p:cBhvr>
                                        <p:cTn id="24" dur="500"/>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5"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txBox="1"/>
          <p:nvPr/>
        </p:nvSpPr>
        <p:spPr>
          <a:xfrm>
            <a:off x="2487930" y="201930"/>
            <a:ext cx="7694930" cy="76835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400" b="1">
                <a:solidFill>
                  <a:srgbClr val="002060"/>
                </a:solidFill>
                <a:latin typeface="Arial Rounded"/>
                <a:ea typeface="Arial Rounded"/>
                <a:cs typeface="Arial Rounded"/>
                <a:sym typeface="Arial Rounded"/>
              </a:rPr>
              <a:t>Before learning Bootstrap</a:t>
            </a:r>
            <a:endParaRPr sz="4400" b="1">
              <a:solidFill>
                <a:srgbClr val="002060"/>
              </a:solidFill>
              <a:latin typeface="Arial Rounded"/>
              <a:ea typeface="Arial Rounded"/>
              <a:cs typeface="Arial Rounded"/>
              <a:sym typeface="Arial Rounded"/>
            </a:endParaRPr>
          </a:p>
        </p:txBody>
      </p:sp>
      <p:pic>
        <p:nvPicPr>
          <p:cNvPr id="97" name="Google Shape;97;p2" descr="13404895_5230362"/>
          <p:cNvPicPr preferRelativeResize="0"/>
          <p:nvPr/>
        </p:nvPicPr>
        <p:blipFill rotWithShape="1">
          <a:blip r:embed="rId5">
            <a:alphaModFix amt="43000"/>
          </a:blip>
          <a:srcRect l="13179" t="5898"/>
          <a:stretch>
            <a:fillRect/>
          </a:stretch>
        </p:blipFill>
        <p:spPr>
          <a:xfrm>
            <a:off x="5614035" y="1464310"/>
            <a:ext cx="6094730" cy="4403725"/>
          </a:xfrm>
          <a:prstGeom prst="rect">
            <a:avLst/>
          </a:prstGeom>
          <a:noFill/>
          <a:ln>
            <a:noFill/>
          </a:ln>
        </p:spPr>
      </p:pic>
      <p:pic>
        <p:nvPicPr>
          <p:cNvPr id="98" name="Google Shape;98;p2"/>
          <p:cNvPicPr preferRelativeResize="0"/>
          <p:nvPr/>
        </p:nvPicPr>
        <p:blipFill rotWithShape="1">
          <a:blip r:embed="rId6"/>
          <a:srcRect t="14298" b="14437"/>
          <a:stretch>
            <a:fillRect/>
          </a:stretch>
        </p:blipFill>
        <p:spPr>
          <a:xfrm flipH="1">
            <a:off x="363220" y="1619885"/>
            <a:ext cx="4241165" cy="1713865"/>
          </a:xfrm>
          <a:prstGeom prst="rect">
            <a:avLst/>
          </a:prstGeom>
          <a:noFill/>
          <a:ln>
            <a:noFill/>
          </a:ln>
        </p:spPr>
      </p:pic>
      <p:pic>
        <p:nvPicPr>
          <p:cNvPr id="99" name="Google Shape;99;p2"/>
          <p:cNvPicPr preferRelativeResize="0"/>
          <p:nvPr/>
        </p:nvPicPr>
        <p:blipFill rotWithShape="1">
          <a:blip r:embed="rId6"/>
          <a:srcRect t="14298" b="14437"/>
          <a:stretch>
            <a:fillRect/>
          </a:stretch>
        </p:blipFill>
        <p:spPr>
          <a:xfrm flipH="1">
            <a:off x="490220" y="3983355"/>
            <a:ext cx="4241165" cy="1713865"/>
          </a:xfrm>
          <a:prstGeom prst="rect">
            <a:avLst/>
          </a:prstGeom>
          <a:noFill/>
          <a:ln>
            <a:noFill/>
          </a:ln>
        </p:spPr>
      </p:pic>
      <p:sp>
        <p:nvSpPr>
          <p:cNvPr id="100" name="Google Shape;100;p2"/>
          <p:cNvSpPr txBox="1"/>
          <p:nvPr/>
        </p:nvSpPr>
        <p:spPr>
          <a:xfrm>
            <a:off x="951865" y="2056130"/>
            <a:ext cx="2868295" cy="5238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a:solidFill>
                  <a:schemeClr val="dk1"/>
                </a:solidFill>
                <a:latin typeface="Tahoma" panose="020B0604030504040204"/>
                <a:ea typeface="Tahoma" panose="020B0604030504040204"/>
                <a:cs typeface="Tahoma" panose="020B0604030504040204"/>
                <a:sym typeface="Tahoma" panose="020B0604030504040204"/>
              </a:rPr>
              <a:t>HTML</a:t>
            </a:r>
            <a:endParaRPr sz="1800">
              <a:solidFill>
                <a:schemeClr val="dk1"/>
              </a:solidFill>
              <a:latin typeface="Tahoma" panose="020B0604030504040204"/>
              <a:ea typeface="Tahoma" panose="020B0604030504040204"/>
              <a:cs typeface="Tahoma" panose="020B0604030504040204"/>
              <a:sym typeface="Tahoma" panose="020B0604030504040204"/>
            </a:endParaRPr>
          </a:p>
        </p:txBody>
      </p:sp>
      <p:sp>
        <p:nvSpPr>
          <p:cNvPr id="101" name="Google Shape;101;p2"/>
          <p:cNvSpPr txBox="1"/>
          <p:nvPr/>
        </p:nvSpPr>
        <p:spPr>
          <a:xfrm>
            <a:off x="951865" y="4606925"/>
            <a:ext cx="3304540" cy="368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a:solidFill>
                  <a:schemeClr val="dk1"/>
                </a:solidFill>
                <a:latin typeface="Tahoma" panose="020B0604030504040204"/>
                <a:ea typeface="Tahoma" panose="020B0604030504040204"/>
                <a:cs typeface="Tahoma" panose="020B0604030504040204"/>
                <a:sym typeface="Tahoma" panose="020B0604030504040204"/>
              </a:rPr>
              <a:t>CSS</a:t>
            </a:r>
            <a:endParaRPr sz="1800">
              <a:solidFill>
                <a:schemeClr val="dk1"/>
              </a:solidFill>
              <a:latin typeface="Tahoma" panose="020B0604030504040204"/>
              <a:ea typeface="Tahoma" panose="020B0604030504040204"/>
              <a:cs typeface="Tahoma" panose="020B0604030504040204"/>
              <a:sym typeface="Tahoma" panose="020B0604030504040204"/>
            </a:endParaRPr>
          </a:p>
        </p:txBody>
      </p:sp>
      <p:pic>
        <p:nvPicPr>
          <p:cNvPr id="2" name="Before learning Bootstrap 1">
            <a:hlinkClick r:id="" action="ppaction://media"/>
            <a:extLst>
              <a:ext uri="{FF2B5EF4-FFF2-40B4-BE49-F238E27FC236}">
                <a16:creationId xmlns:a16="http://schemas.microsoft.com/office/drawing/2014/main" id="{4A181F64-6F76-F13F-D50F-6BB90DCE178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8425" y="9842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83"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96"/>
                                        </p:tgtEl>
                                        <p:attrNameLst>
                                          <p:attrName>style.visibility</p:attrName>
                                        </p:attrNameLst>
                                      </p:cBhvr>
                                      <p:to>
                                        <p:strVal val="visible"/>
                                      </p:to>
                                    </p:set>
                                    <p:animEffect transition="in" filter="fade">
                                      <p:cBhvr>
                                        <p:cTn id="9" dur="500"/>
                                        <p:tgtEl>
                                          <p:spTgt spid="96"/>
                                        </p:tgtEl>
                                      </p:cBhvr>
                                    </p:animEffect>
                                  </p:childTnLst>
                                </p:cTn>
                              </p:par>
                              <p:par>
                                <p:cTn id="10" presetID="42" presetClass="entr" presetSubtype="0" fill="hold" nodeType="withEffect">
                                  <p:stCondLst>
                                    <p:cond delay="0"/>
                                  </p:stCondLst>
                                  <p:childTnLst>
                                    <p:set>
                                      <p:cBhvr>
                                        <p:cTn id="11" dur="1" fill="hold">
                                          <p:stCondLst>
                                            <p:cond delay="0"/>
                                          </p:stCondLst>
                                        </p:cTn>
                                        <p:tgtEl>
                                          <p:spTgt spid="97"/>
                                        </p:tgtEl>
                                        <p:attrNameLst>
                                          <p:attrName>style.visibility</p:attrName>
                                        </p:attrNameLst>
                                      </p:cBhvr>
                                      <p:to>
                                        <p:strVal val="visible"/>
                                      </p:to>
                                    </p:set>
                                    <p:animEffect transition="in" filter="fade">
                                      <p:cBhvr>
                                        <p:cTn id="12" dur="1000"/>
                                        <p:tgtEl>
                                          <p:spTgt spid="97"/>
                                        </p:tgtEl>
                                      </p:cBhvr>
                                    </p:animEffect>
                                    <p:anim calcmode="lin" valueType="num">
                                      <p:cBhvr>
                                        <p:cTn id="13" dur="1000" fill="hold"/>
                                        <p:tgtEl>
                                          <p:spTgt spid="97"/>
                                        </p:tgtEl>
                                        <p:attrNameLst>
                                          <p:attrName>ppt_x</p:attrName>
                                        </p:attrNameLst>
                                      </p:cBhvr>
                                      <p:tavLst>
                                        <p:tav tm="0">
                                          <p:val>
                                            <p:strVal val="#ppt_x"/>
                                          </p:val>
                                        </p:tav>
                                        <p:tav tm="100000">
                                          <p:val>
                                            <p:strVal val="#ppt_x"/>
                                          </p:val>
                                        </p:tav>
                                      </p:tavLst>
                                    </p:anim>
                                    <p:anim calcmode="lin" valueType="num">
                                      <p:cBhvr>
                                        <p:cTn id="14" dur="1000" fill="hold"/>
                                        <p:tgtEl>
                                          <p:spTgt spid="97"/>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1990"/>
                                  </p:stCondLst>
                                  <p:childTnLst>
                                    <p:set>
                                      <p:cBhvr>
                                        <p:cTn id="16" dur="1" fill="hold">
                                          <p:stCondLst>
                                            <p:cond delay="0"/>
                                          </p:stCondLst>
                                        </p:cTn>
                                        <p:tgtEl>
                                          <p:spTgt spid="98"/>
                                        </p:tgtEl>
                                        <p:attrNameLst>
                                          <p:attrName>style.visibility</p:attrName>
                                        </p:attrNameLst>
                                      </p:cBhvr>
                                      <p:to>
                                        <p:strVal val="visible"/>
                                      </p:to>
                                    </p:set>
                                    <p:animEffect transition="in" filter="fade">
                                      <p:cBhvr>
                                        <p:cTn id="17" dur="500"/>
                                        <p:tgtEl>
                                          <p:spTgt spid="98"/>
                                        </p:tgtEl>
                                      </p:cBhvr>
                                    </p:animEffect>
                                  </p:childTnLst>
                                </p:cTn>
                              </p:par>
                              <p:par>
                                <p:cTn id="18" presetID="10" presetClass="entr" presetSubtype="0" fill="hold" nodeType="withEffect">
                                  <p:stCondLst>
                                    <p:cond delay="1990"/>
                                  </p:stCondLst>
                                  <p:childTnLst>
                                    <p:set>
                                      <p:cBhvr>
                                        <p:cTn id="19" dur="1" fill="hold">
                                          <p:stCondLst>
                                            <p:cond delay="0"/>
                                          </p:stCondLst>
                                        </p:cTn>
                                        <p:tgtEl>
                                          <p:spTgt spid="99"/>
                                        </p:tgtEl>
                                        <p:attrNameLst>
                                          <p:attrName>style.visibility</p:attrName>
                                        </p:attrNameLst>
                                      </p:cBhvr>
                                      <p:to>
                                        <p:strVal val="visible"/>
                                      </p:to>
                                    </p:set>
                                    <p:animEffect transition="in" filter="fade">
                                      <p:cBhvr>
                                        <p:cTn id="20"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1"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3"/>
          <p:cNvSpPr txBox="1"/>
          <p:nvPr/>
        </p:nvSpPr>
        <p:spPr>
          <a:xfrm>
            <a:off x="3122930" y="201930"/>
            <a:ext cx="7694930" cy="76835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400" b="1" dirty="0">
                <a:solidFill>
                  <a:srgbClr val="002060"/>
                </a:solidFill>
                <a:latin typeface="Arial Rounded"/>
                <a:ea typeface="Arial Rounded"/>
                <a:cs typeface="Arial Rounded"/>
                <a:sym typeface="Arial Rounded"/>
              </a:rPr>
              <a:t>Responsive Web Design</a:t>
            </a:r>
            <a:endParaRPr sz="4400" b="1" dirty="0">
              <a:solidFill>
                <a:srgbClr val="002060"/>
              </a:solidFill>
              <a:latin typeface="Arial Rounded"/>
              <a:ea typeface="Arial Rounded"/>
              <a:cs typeface="Arial Rounded"/>
              <a:sym typeface="Arial Rounded"/>
            </a:endParaRPr>
          </a:p>
        </p:txBody>
      </p:sp>
      <p:pic>
        <p:nvPicPr>
          <p:cNvPr id="107" name="Google Shape;107;p3" descr="29838131_7580918"/>
          <p:cNvPicPr preferRelativeResize="0"/>
          <p:nvPr/>
        </p:nvPicPr>
        <p:blipFill rotWithShape="1">
          <a:blip r:embed="rId5">
            <a:alphaModFix amt="61000"/>
          </a:blip>
          <a:srcRect l="9691" t="17713" r="6672" b="9556"/>
          <a:stretch>
            <a:fillRect/>
          </a:stretch>
        </p:blipFill>
        <p:spPr>
          <a:xfrm>
            <a:off x="558165" y="1978660"/>
            <a:ext cx="4556760" cy="3210560"/>
          </a:xfrm>
          <a:prstGeom prst="rect">
            <a:avLst/>
          </a:prstGeom>
          <a:noFill/>
          <a:ln>
            <a:noFill/>
          </a:ln>
        </p:spPr>
      </p:pic>
      <p:sp>
        <p:nvSpPr>
          <p:cNvPr id="108" name="Google Shape;108;p3"/>
          <p:cNvSpPr/>
          <p:nvPr/>
        </p:nvSpPr>
        <p:spPr>
          <a:xfrm>
            <a:off x="5961380" y="2668270"/>
            <a:ext cx="5683885" cy="1830705"/>
          </a:xfrm>
          <a:prstGeom prst="roundRect">
            <a:avLst>
              <a:gd name="adj" fmla="val 16667"/>
            </a:avLst>
          </a:prstGeom>
          <a:gradFill>
            <a:gsLst>
              <a:gs pos="0">
                <a:srgbClr val="B0CAE9"/>
              </a:gs>
              <a:gs pos="50000">
                <a:srgbClr val="A1C1E4"/>
              </a:gs>
              <a:gs pos="100000">
                <a:srgbClr val="90B8E4"/>
              </a:gs>
            </a:gsLst>
            <a:lin ang="5400000" scaled="0"/>
          </a:gradFill>
          <a:ln w="9525"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None/>
            </a:pPr>
            <a:r>
              <a:rPr lang="en-US" sz="1800" dirty="0">
                <a:solidFill>
                  <a:schemeClr val="dk1"/>
                </a:solidFill>
                <a:latin typeface="Tahoma" panose="020B0604030504040204"/>
                <a:ea typeface="Tahoma" panose="020B0604030504040204"/>
                <a:cs typeface="Tahoma" panose="020B0604030504040204"/>
                <a:sym typeface="Tahoma" panose="020B0604030504040204"/>
              </a:rPr>
              <a:t>Responsive web design (RWD) is an approach to web design that makes websites look good and function properly on a variety of devices, from large desktops to small smartphones.</a:t>
            </a:r>
            <a:endParaRPr sz="1800" dirty="0">
              <a:solidFill>
                <a:schemeClr val="dk1"/>
              </a:solidFill>
              <a:latin typeface="Tahoma" panose="020B0604030504040204"/>
              <a:ea typeface="Tahoma" panose="020B0604030504040204"/>
              <a:cs typeface="Tahoma" panose="020B0604030504040204"/>
              <a:sym typeface="Tahoma" panose="020B0604030504040204"/>
            </a:endParaRPr>
          </a:p>
        </p:txBody>
      </p:sp>
      <p:pic>
        <p:nvPicPr>
          <p:cNvPr id="2" name="Responsive Web Design Re 1">
            <a:hlinkClick r:id="" action="ppaction://media"/>
            <a:extLst>
              <a:ext uri="{FF2B5EF4-FFF2-40B4-BE49-F238E27FC236}">
                <a16:creationId xmlns:a16="http://schemas.microsoft.com/office/drawing/2014/main" id="{AF440F99-9950-B4A6-8508-C05D0FBAC06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8425" y="9842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747"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106"/>
                                        </p:tgtEl>
                                        <p:attrNameLst>
                                          <p:attrName>style.visibility</p:attrName>
                                        </p:attrNameLst>
                                      </p:cBhvr>
                                      <p:to>
                                        <p:strVal val="visible"/>
                                      </p:to>
                                    </p:set>
                                    <p:animEffect transition="in" filter="fade">
                                      <p:cBhvr>
                                        <p:cTn id="9" dur="500"/>
                                        <p:tgtEl>
                                          <p:spTgt spid="106"/>
                                        </p:tgtEl>
                                      </p:cBhvr>
                                    </p:animEffect>
                                  </p:childTnLst>
                                </p:cTn>
                              </p:par>
                              <p:par>
                                <p:cTn id="10" presetID="42" presetClass="entr" presetSubtype="0" fill="hold" nodeType="withEffect">
                                  <p:stCondLst>
                                    <p:cond delay="0"/>
                                  </p:stCondLst>
                                  <p:childTnLst>
                                    <p:set>
                                      <p:cBhvr>
                                        <p:cTn id="11" dur="1" fill="hold">
                                          <p:stCondLst>
                                            <p:cond delay="0"/>
                                          </p:stCondLst>
                                        </p:cTn>
                                        <p:tgtEl>
                                          <p:spTgt spid="107"/>
                                        </p:tgtEl>
                                        <p:attrNameLst>
                                          <p:attrName>style.visibility</p:attrName>
                                        </p:attrNameLst>
                                      </p:cBhvr>
                                      <p:to>
                                        <p:strVal val="visible"/>
                                      </p:to>
                                    </p:set>
                                    <p:animEffect transition="in" filter="fade">
                                      <p:cBhvr>
                                        <p:cTn id="12" dur="1000"/>
                                        <p:tgtEl>
                                          <p:spTgt spid="107"/>
                                        </p:tgtEl>
                                      </p:cBhvr>
                                    </p:animEffect>
                                    <p:anim calcmode="lin" valueType="num">
                                      <p:cBhvr>
                                        <p:cTn id="13" dur="1000" fill="hold"/>
                                        <p:tgtEl>
                                          <p:spTgt spid="107"/>
                                        </p:tgtEl>
                                        <p:attrNameLst>
                                          <p:attrName>ppt_x</p:attrName>
                                        </p:attrNameLst>
                                      </p:cBhvr>
                                      <p:tavLst>
                                        <p:tav tm="0">
                                          <p:val>
                                            <p:strVal val="#ppt_x"/>
                                          </p:val>
                                        </p:tav>
                                        <p:tav tm="100000">
                                          <p:val>
                                            <p:strVal val="#ppt_x"/>
                                          </p:val>
                                        </p:tav>
                                      </p:tavLst>
                                    </p:anim>
                                    <p:anim calcmode="lin" valueType="num">
                                      <p:cBhvr>
                                        <p:cTn id="14" dur="1000" fill="hold"/>
                                        <p:tgtEl>
                                          <p:spTgt spid="107"/>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3400"/>
                                  </p:stCondLst>
                                  <p:childTnLst>
                                    <p:set>
                                      <p:cBhvr>
                                        <p:cTn id="16" dur="1" fill="hold">
                                          <p:stCondLst>
                                            <p:cond delay="0"/>
                                          </p:stCondLst>
                                        </p:cTn>
                                        <p:tgtEl>
                                          <p:spTgt spid="108"/>
                                        </p:tgtEl>
                                        <p:attrNameLst>
                                          <p:attrName>style.visibility</p:attrName>
                                        </p:attrNameLst>
                                      </p:cBhvr>
                                      <p:to>
                                        <p:strVal val="visible"/>
                                      </p:to>
                                    </p:set>
                                    <p:animEffect transition="in" filter="fade">
                                      <p:cBhvr>
                                        <p:cTn id="17"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8"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4"/>
          <p:cNvPicPr preferRelativeResize="0"/>
          <p:nvPr/>
        </p:nvPicPr>
        <p:blipFill rotWithShape="1">
          <a:blip r:embed="rId5"/>
          <a:srcRect/>
          <a:stretch>
            <a:fillRect/>
          </a:stretch>
        </p:blipFill>
        <p:spPr>
          <a:xfrm>
            <a:off x="667752" y="6108424"/>
            <a:ext cx="1295801" cy="423119"/>
          </a:xfrm>
          <a:prstGeom prst="rect">
            <a:avLst/>
          </a:prstGeom>
          <a:noFill/>
          <a:ln>
            <a:noFill/>
          </a:ln>
        </p:spPr>
      </p:pic>
      <p:sp>
        <p:nvSpPr>
          <p:cNvPr id="114" name="Google Shape;114;p4"/>
          <p:cNvSpPr txBox="1"/>
          <p:nvPr/>
        </p:nvSpPr>
        <p:spPr>
          <a:xfrm>
            <a:off x="3429569" y="211755"/>
            <a:ext cx="5332396"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a:solidFill>
                  <a:srgbClr val="002060"/>
                </a:solidFill>
                <a:latin typeface="Arial Rounded"/>
                <a:ea typeface="Arial Rounded"/>
                <a:cs typeface="Arial Rounded"/>
                <a:sym typeface="Arial Rounded"/>
              </a:rPr>
              <a:t>What is Bootstrap</a:t>
            </a:r>
            <a:endParaRPr sz="4400" b="1">
              <a:solidFill>
                <a:srgbClr val="002060"/>
              </a:solidFill>
              <a:latin typeface="Arial Rounded"/>
              <a:ea typeface="Arial Rounded"/>
              <a:cs typeface="Arial Rounded"/>
              <a:sym typeface="Arial Rounded"/>
            </a:endParaRPr>
          </a:p>
        </p:txBody>
      </p:sp>
      <p:sp>
        <p:nvSpPr>
          <p:cNvPr id="115" name="Google Shape;115;p4"/>
          <p:cNvSpPr/>
          <p:nvPr/>
        </p:nvSpPr>
        <p:spPr>
          <a:xfrm>
            <a:off x="3855720" y="1431925"/>
            <a:ext cx="7883525" cy="922655"/>
          </a:xfrm>
          <a:prstGeom prst="roundRect">
            <a:avLst>
              <a:gd name="adj" fmla="val 16667"/>
            </a:avLst>
          </a:prstGeom>
          <a:gradFill>
            <a:gsLst>
              <a:gs pos="0">
                <a:srgbClr val="B0CAE9"/>
              </a:gs>
              <a:gs pos="50000">
                <a:srgbClr val="A1C1E4"/>
              </a:gs>
              <a:gs pos="100000">
                <a:srgbClr val="90B8E4"/>
              </a:gs>
            </a:gsLst>
            <a:lin ang="5400000" scaled="0"/>
          </a:gradFill>
          <a:ln w="9525"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6" name="Google Shape;116;p4"/>
          <p:cNvSpPr txBox="1"/>
          <p:nvPr/>
        </p:nvSpPr>
        <p:spPr>
          <a:xfrm>
            <a:off x="3975100" y="1442085"/>
            <a:ext cx="7362825" cy="91249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002060"/>
                </a:solidFill>
                <a:latin typeface="Arial Rounded"/>
                <a:ea typeface="Arial Rounded"/>
                <a:cs typeface="Arial Rounded"/>
                <a:sym typeface="Arial Rounded"/>
              </a:rPr>
              <a:t>Bootstrap is a widely-used front-end framework used to build responsive user interfaces.</a:t>
            </a:r>
            <a:endParaRPr sz="1800" b="1">
              <a:solidFill>
                <a:srgbClr val="002060"/>
              </a:solidFill>
              <a:latin typeface="Arial Rounded"/>
              <a:ea typeface="Arial Rounded"/>
              <a:cs typeface="Arial Rounded"/>
              <a:sym typeface="Arial Rounded"/>
            </a:endParaRPr>
          </a:p>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7" name="Google Shape;117;p4"/>
          <p:cNvSpPr/>
          <p:nvPr/>
        </p:nvSpPr>
        <p:spPr>
          <a:xfrm>
            <a:off x="3858125" y="2766160"/>
            <a:ext cx="7883091" cy="848627"/>
          </a:xfrm>
          <a:prstGeom prst="roundRect">
            <a:avLst>
              <a:gd name="adj" fmla="val 16667"/>
            </a:avLst>
          </a:prstGeom>
          <a:gradFill>
            <a:gsLst>
              <a:gs pos="0">
                <a:srgbClr val="B0CAE9"/>
              </a:gs>
              <a:gs pos="50000">
                <a:srgbClr val="A1C1E4"/>
              </a:gs>
              <a:gs pos="100000">
                <a:srgbClr val="90B8E4"/>
              </a:gs>
            </a:gsLst>
            <a:lin ang="5400000" scaled="0"/>
          </a:gradFill>
          <a:ln w="9525"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8" name="Google Shape;118;p4"/>
          <p:cNvSpPr txBox="1"/>
          <p:nvPr/>
        </p:nvSpPr>
        <p:spPr>
          <a:xfrm>
            <a:off x="3975166" y="2765826"/>
            <a:ext cx="7719461" cy="9220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rgbClr val="002060"/>
                </a:solidFill>
                <a:latin typeface="Arial Rounded"/>
                <a:ea typeface="Arial Rounded"/>
                <a:cs typeface="Arial Rounded"/>
                <a:sym typeface="Arial Rounded"/>
              </a:rPr>
              <a:t> It provides a collection of pre-built HTML, CSS and javascript components     and utilities</a:t>
            </a:r>
            <a:r>
              <a:rPr lang="en-US" sz="1800" b="1">
                <a:solidFill>
                  <a:schemeClr val="dk1"/>
                </a:solidFill>
                <a:latin typeface="Arial Rounded"/>
                <a:ea typeface="Arial Rounded"/>
                <a:cs typeface="Arial Rounded"/>
                <a:sym typeface="Arial Rounded"/>
              </a:rPr>
              <a:t>.</a:t>
            </a:r>
            <a:endParaRPr sz="1800" b="1">
              <a:solidFill>
                <a:schemeClr val="dk1"/>
              </a:solidFill>
              <a:latin typeface="Arial Rounded"/>
              <a:ea typeface="Arial Rounded"/>
              <a:cs typeface="Arial Rounded"/>
              <a:sym typeface="Arial Rounded"/>
            </a:endParaRPr>
          </a:p>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9" name="Google Shape;119;p4"/>
          <p:cNvSpPr/>
          <p:nvPr/>
        </p:nvSpPr>
        <p:spPr>
          <a:xfrm>
            <a:off x="3858427" y="4082783"/>
            <a:ext cx="7883091" cy="1427748"/>
          </a:xfrm>
          <a:prstGeom prst="roundRect">
            <a:avLst>
              <a:gd name="adj" fmla="val 16667"/>
            </a:avLst>
          </a:prstGeom>
          <a:gradFill>
            <a:gsLst>
              <a:gs pos="0">
                <a:srgbClr val="B0CAE9"/>
              </a:gs>
              <a:gs pos="50000">
                <a:srgbClr val="A1C1E4"/>
              </a:gs>
              <a:gs pos="100000">
                <a:srgbClr val="90B8E4"/>
              </a:gs>
            </a:gsLst>
            <a:lin ang="5400000" scaled="0"/>
          </a:gradFill>
          <a:ln w="9525"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0" name="Google Shape;120;p4"/>
          <p:cNvSpPr txBox="1"/>
          <p:nvPr/>
        </p:nvSpPr>
        <p:spPr>
          <a:xfrm>
            <a:off x="4154302" y="4100897"/>
            <a:ext cx="7921593" cy="161582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Bootstrap simplifies the process of creating consistent and professional-looking web interfaces by offering a wide range of ready-to-use UI components</a:t>
            </a:r>
            <a:endParaRPr sz="1800" b="1">
              <a:solidFill>
                <a:srgbClr val="002060"/>
              </a:solidFill>
              <a:latin typeface="Arial Rounded"/>
              <a:ea typeface="Arial Rounded"/>
              <a:cs typeface="Arial Rounded"/>
              <a:sym typeface="Arial Rounded"/>
            </a:endParaRPr>
          </a:p>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21" name="Google Shape;121;p4"/>
          <p:cNvPicPr preferRelativeResize="0"/>
          <p:nvPr/>
        </p:nvPicPr>
        <p:blipFill rotWithShape="1">
          <a:blip r:embed="rId6"/>
          <a:srcRect/>
          <a:stretch>
            <a:fillRect/>
          </a:stretch>
        </p:blipFill>
        <p:spPr>
          <a:xfrm>
            <a:off x="149220" y="1824648"/>
            <a:ext cx="3469879" cy="4104514"/>
          </a:xfrm>
          <a:prstGeom prst="rect">
            <a:avLst/>
          </a:prstGeom>
          <a:noFill/>
          <a:ln>
            <a:noFill/>
          </a:ln>
        </p:spPr>
      </p:pic>
      <p:pic>
        <p:nvPicPr>
          <p:cNvPr id="2" name="What is Bootstrap Bootst 1">
            <a:hlinkClick r:id="" action="ppaction://media"/>
            <a:extLst>
              <a:ext uri="{FF2B5EF4-FFF2-40B4-BE49-F238E27FC236}">
                <a16:creationId xmlns:a16="http://schemas.microsoft.com/office/drawing/2014/main" id="{734428A8-E3D1-F9E1-EFD2-1CDB750A184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8425" y="9842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297"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114"/>
                                        </p:tgtEl>
                                        <p:attrNameLst>
                                          <p:attrName>style.visibility</p:attrName>
                                        </p:attrNameLst>
                                      </p:cBhvr>
                                      <p:to>
                                        <p:strVal val="visible"/>
                                      </p:to>
                                    </p:set>
                                    <p:animEffect transition="in" filter="fade">
                                      <p:cBhvr>
                                        <p:cTn id="9" dur="500"/>
                                        <p:tgtEl>
                                          <p:spTgt spid="114"/>
                                        </p:tgtEl>
                                      </p:cBhvr>
                                    </p:animEffect>
                                  </p:childTnLst>
                                </p:cTn>
                              </p:par>
                              <p:par>
                                <p:cTn id="10" presetID="10" presetClass="entr" presetSubtype="0" fill="hold" nodeType="withEffect">
                                  <p:stCondLst>
                                    <p:cond delay="0"/>
                                  </p:stCondLst>
                                  <p:childTnLst>
                                    <p:set>
                                      <p:cBhvr>
                                        <p:cTn id="11" dur="1" fill="hold">
                                          <p:stCondLst>
                                            <p:cond delay="0"/>
                                          </p:stCondLst>
                                        </p:cTn>
                                        <p:tgtEl>
                                          <p:spTgt spid="121"/>
                                        </p:tgtEl>
                                        <p:attrNameLst>
                                          <p:attrName>style.visibility</p:attrName>
                                        </p:attrNameLst>
                                      </p:cBhvr>
                                      <p:to>
                                        <p:strVal val="visible"/>
                                      </p:to>
                                    </p:set>
                                    <p:animEffect transition="in" filter="fade">
                                      <p:cBhvr>
                                        <p:cTn id="12" dur="750"/>
                                        <p:tgtEl>
                                          <p:spTgt spid="121"/>
                                        </p:tgtEl>
                                      </p:cBhvr>
                                    </p:animEffect>
                                  </p:childTnLst>
                                </p:cTn>
                              </p:par>
                              <p:par>
                                <p:cTn id="13" presetID="10" presetClass="entr" presetSubtype="0" fill="hold" nodeType="withEffect">
                                  <p:stCondLst>
                                    <p:cond delay="1900"/>
                                  </p:stCondLst>
                                  <p:childTnLst>
                                    <p:set>
                                      <p:cBhvr>
                                        <p:cTn id="14" dur="1" fill="hold">
                                          <p:stCondLst>
                                            <p:cond delay="0"/>
                                          </p:stCondLst>
                                        </p:cTn>
                                        <p:tgtEl>
                                          <p:spTgt spid="115"/>
                                        </p:tgtEl>
                                        <p:attrNameLst>
                                          <p:attrName>style.visibility</p:attrName>
                                        </p:attrNameLst>
                                      </p:cBhvr>
                                      <p:to>
                                        <p:strVal val="visible"/>
                                      </p:to>
                                    </p:set>
                                    <p:animEffect transition="in" filter="fade">
                                      <p:cBhvr>
                                        <p:cTn id="15" dur="500"/>
                                        <p:tgtEl>
                                          <p:spTgt spid="115"/>
                                        </p:tgtEl>
                                      </p:cBhvr>
                                    </p:animEffect>
                                  </p:childTnLst>
                                </p:cTn>
                              </p:par>
                              <p:par>
                                <p:cTn id="16" presetID="10" presetClass="entr" presetSubtype="0" fill="hold" nodeType="withEffect">
                                  <p:stCondLst>
                                    <p:cond delay="1900"/>
                                  </p:stCondLst>
                                  <p:childTnLst>
                                    <p:set>
                                      <p:cBhvr>
                                        <p:cTn id="17" dur="1" fill="hold">
                                          <p:stCondLst>
                                            <p:cond delay="0"/>
                                          </p:stCondLst>
                                        </p:cTn>
                                        <p:tgtEl>
                                          <p:spTgt spid="116"/>
                                        </p:tgtEl>
                                        <p:attrNameLst>
                                          <p:attrName>style.visibility</p:attrName>
                                        </p:attrNameLst>
                                      </p:cBhvr>
                                      <p:to>
                                        <p:strVal val="visible"/>
                                      </p:to>
                                    </p:set>
                                    <p:animEffect transition="in" filter="fade">
                                      <p:cBhvr>
                                        <p:cTn id="18" dur="500"/>
                                        <p:tgtEl>
                                          <p:spTgt spid="116"/>
                                        </p:tgtEl>
                                      </p:cBhvr>
                                    </p:animEffect>
                                  </p:childTnLst>
                                </p:cTn>
                              </p:par>
                              <p:par>
                                <p:cTn id="19" presetID="10" presetClass="entr" presetSubtype="0" fill="hold" nodeType="withEffect">
                                  <p:stCondLst>
                                    <p:cond delay="7100"/>
                                  </p:stCondLst>
                                  <p:childTnLst>
                                    <p:set>
                                      <p:cBhvr>
                                        <p:cTn id="20" dur="1" fill="hold">
                                          <p:stCondLst>
                                            <p:cond delay="0"/>
                                          </p:stCondLst>
                                        </p:cTn>
                                        <p:tgtEl>
                                          <p:spTgt spid="118"/>
                                        </p:tgtEl>
                                        <p:attrNameLst>
                                          <p:attrName>style.visibility</p:attrName>
                                        </p:attrNameLst>
                                      </p:cBhvr>
                                      <p:to>
                                        <p:strVal val="visible"/>
                                      </p:to>
                                    </p:set>
                                    <p:animEffect transition="in" filter="fade">
                                      <p:cBhvr>
                                        <p:cTn id="21" dur="500"/>
                                        <p:tgtEl>
                                          <p:spTgt spid="118"/>
                                        </p:tgtEl>
                                      </p:cBhvr>
                                    </p:animEffect>
                                  </p:childTnLst>
                                </p:cTn>
                              </p:par>
                              <p:par>
                                <p:cTn id="22" presetID="10" presetClass="entr" presetSubtype="0" fill="hold" nodeType="withEffect">
                                  <p:stCondLst>
                                    <p:cond delay="7100"/>
                                  </p:stCondLst>
                                  <p:childTnLst>
                                    <p:set>
                                      <p:cBhvr>
                                        <p:cTn id="23" dur="1" fill="hold">
                                          <p:stCondLst>
                                            <p:cond delay="0"/>
                                          </p:stCondLst>
                                        </p:cTn>
                                        <p:tgtEl>
                                          <p:spTgt spid="117"/>
                                        </p:tgtEl>
                                        <p:attrNameLst>
                                          <p:attrName>style.visibility</p:attrName>
                                        </p:attrNameLst>
                                      </p:cBhvr>
                                      <p:to>
                                        <p:strVal val="visible"/>
                                      </p:to>
                                    </p:set>
                                    <p:animEffect transition="in" filter="fade">
                                      <p:cBhvr>
                                        <p:cTn id="24" dur="500"/>
                                        <p:tgtEl>
                                          <p:spTgt spid="117"/>
                                        </p:tgtEl>
                                      </p:cBhvr>
                                    </p:animEffect>
                                  </p:childTnLst>
                                </p:cTn>
                              </p:par>
                              <p:par>
                                <p:cTn id="25" presetID="10" presetClass="entr" presetSubtype="0" fill="hold" nodeType="withEffect">
                                  <p:stCondLst>
                                    <p:cond delay="36550"/>
                                  </p:stCondLst>
                                  <p:childTnLst>
                                    <p:set>
                                      <p:cBhvr>
                                        <p:cTn id="26" dur="1" fill="hold">
                                          <p:stCondLst>
                                            <p:cond delay="0"/>
                                          </p:stCondLst>
                                        </p:cTn>
                                        <p:tgtEl>
                                          <p:spTgt spid="120"/>
                                        </p:tgtEl>
                                        <p:attrNameLst>
                                          <p:attrName>style.visibility</p:attrName>
                                        </p:attrNameLst>
                                      </p:cBhvr>
                                      <p:to>
                                        <p:strVal val="visible"/>
                                      </p:to>
                                    </p:set>
                                    <p:animEffect transition="in" filter="fade">
                                      <p:cBhvr>
                                        <p:cTn id="27" dur="500"/>
                                        <p:tgtEl>
                                          <p:spTgt spid="120"/>
                                        </p:tgtEl>
                                      </p:cBhvr>
                                    </p:animEffect>
                                  </p:childTnLst>
                                </p:cTn>
                              </p:par>
                              <p:par>
                                <p:cTn id="28" presetID="10" presetClass="entr" presetSubtype="0" fill="hold" nodeType="withEffect">
                                  <p:stCondLst>
                                    <p:cond delay="36550"/>
                                  </p:stCondLst>
                                  <p:childTnLst>
                                    <p:set>
                                      <p:cBhvr>
                                        <p:cTn id="29" dur="1" fill="hold">
                                          <p:stCondLst>
                                            <p:cond delay="0"/>
                                          </p:stCondLst>
                                        </p:cTn>
                                        <p:tgtEl>
                                          <p:spTgt spid="119"/>
                                        </p:tgtEl>
                                        <p:attrNameLst>
                                          <p:attrName>style.visibility</p:attrName>
                                        </p:attrNameLst>
                                      </p:cBhvr>
                                      <p:to>
                                        <p:strVal val="visible"/>
                                      </p:to>
                                    </p:set>
                                    <p:animEffect transition="in" filter="fade">
                                      <p:cBhvr>
                                        <p:cTn id="30"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1"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txBox="1"/>
          <p:nvPr/>
        </p:nvSpPr>
        <p:spPr>
          <a:xfrm>
            <a:off x="2803925" y="211750"/>
            <a:ext cx="7733400" cy="7695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400" b="1">
                <a:solidFill>
                  <a:srgbClr val="002060"/>
                </a:solidFill>
                <a:latin typeface="Arial Rounded"/>
                <a:ea typeface="Arial Rounded"/>
                <a:cs typeface="Arial Rounded"/>
                <a:sym typeface="Arial Rounded"/>
              </a:rPr>
              <a:t>History of Bootstrap</a:t>
            </a:r>
            <a:endParaRPr sz="4400" b="1">
              <a:solidFill>
                <a:srgbClr val="002060"/>
              </a:solidFill>
              <a:latin typeface="Arial Rounded"/>
              <a:ea typeface="Arial Rounded"/>
              <a:cs typeface="Arial Rounded"/>
              <a:sym typeface="Arial Rounded"/>
            </a:endParaRPr>
          </a:p>
        </p:txBody>
      </p:sp>
      <p:pic>
        <p:nvPicPr>
          <p:cNvPr id="127" name="Google Shape;127;p5" descr="7732591_5218"/>
          <p:cNvPicPr preferRelativeResize="0"/>
          <p:nvPr/>
        </p:nvPicPr>
        <p:blipFill rotWithShape="1">
          <a:blip r:embed="rId5"/>
          <a:srcRect l="3366" t="8619" r="4658" b="7056"/>
          <a:stretch>
            <a:fillRect/>
          </a:stretch>
        </p:blipFill>
        <p:spPr>
          <a:xfrm>
            <a:off x="5598160" y="1923415"/>
            <a:ext cx="6235700" cy="3609340"/>
          </a:xfrm>
          <a:prstGeom prst="rect">
            <a:avLst/>
          </a:prstGeom>
          <a:noFill/>
          <a:ln>
            <a:noFill/>
          </a:ln>
        </p:spPr>
      </p:pic>
      <p:sp>
        <p:nvSpPr>
          <p:cNvPr id="128" name="Google Shape;128;p5"/>
          <p:cNvSpPr/>
          <p:nvPr/>
        </p:nvSpPr>
        <p:spPr>
          <a:xfrm>
            <a:off x="675008" y="1860695"/>
            <a:ext cx="4827900" cy="1515000"/>
          </a:xfrm>
          <a:prstGeom prst="roundRect">
            <a:avLst>
              <a:gd name="adj" fmla="val 16667"/>
            </a:avLst>
          </a:prstGeom>
          <a:gradFill>
            <a:gsLst>
              <a:gs pos="0">
                <a:srgbClr val="B0CAE9"/>
              </a:gs>
              <a:gs pos="50000">
                <a:srgbClr val="A1C1E4"/>
              </a:gs>
              <a:gs pos="100000">
                <a:srgbClr val="90B8E4"/>
              </a:gs>
            </a:gsLst>
            <a:lin ang="5400000" scaled="0"/>
          </a:gradFill>
          <a:ln w="9525"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9" name="Google Shape;129;p5"/>
          <p:cNvSpPr txBox="1"/>
          <p:nvPr/>
        </p:nvSpPr>
        <p:spPr>
          <a:xfrm>
            <a:off x="1185600" y="2057425"/>
            <a:ext cx="4317300" cy="11883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1800">
                <a:solidFill>
                  <a:schemeClr val="dk1"/>
                </a:solidFill>
                <a:latin typeface="Tahoma" panose="020B0604030504040204"/>
                <a:ea typeface="Tahoma" panose="020B0604030504040204"/>
                <a:cs typeface="Tahoma" panose="020B0604030504040204"/>
                <a:sym typeface="Tahoma" panose="020B0604030504040204"/>
              </a:rPr>
              <a:t>Bootstrap, originally named Twitter Blueprint ,was developed by Mark Otto &amp; Jacob Thornton at Twitter.</a:t>
            </a:r>
            <a:endParaRPr sz="1800">
              <a:solidFill>
                <a:schemeClr val="dk1"/>
              </a:solidFill>
              <a:latin typeface="Tahoma" panose="020B0604030504040204"/>
              <a:ea typeface="Tahoma" panose="020B0604030504040204"/>
              <a:cs typeface="Tahoma" panose="020B0604030504040204"/>
              <a:sym typeface="Tahoma" panose="020B0604030504040204"/>
            </a:endParaRPr>
          </a:p>
        </p:txBody>
      </p:sp>
      <p:sp>
        <p:nvSpPr>
          <p:cNvPr id="130" name="Google Shape;130;p5"/>
          <p:cNvSpPr/>
          <p:nvPr/>
        </p:nvSpPr>
        <p:spPr>
          <a:xfrm>
            <a:off x="770255" y="3567430"/>
            <a:ext cx="4827905" cy="1442720"/>
          </a:xfrm>
          <a:prstGeom prst="roundRect">
            <a:avLst>
              <a:gd name="adj" fmla="val 16667"/>
            </a:avLst>
          </a:prstGeom>
          <a:gradFill>
            <a:gsLst>
              <a:gs pos="0">
                <a:srgbClr val="B0CAE9"/>
              </a:gs>
              <a:gs pos="50000">
                <a:srgbClr val="A1C1E4"/>
              </a:gs>
              <a:gs pos="100000">
                <a:srgbClr val="90B8E4"/>
              </a:gs>
            </a:gsLst>
            <a:lin ang="5400000" scaled="0"/>
          </a:gradFill>
          <a:ln w="9525"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None/>
            </a:pPr>
            <a:r>
              <a:rPr lang="en-US" sz="1800">
                <a:solidFill>
                  <a:schemeClr val="dk1"/>
                </a:solidFill>
                <a:latin typeface="Tahoma" panose="020B0604030504040204"/>
                <a:ea typeface="Tahoma" panose="020B0604030504040204"/>
                <a:cs typeface="Tahoma" panose="020B0604030504040204"/>
                <a:sym typeface="Tahoma" panose="020B0604030504040204"/>
              </a:rPr>
              <a:t>Bootstrap was released as Open source project on August19,2011</a:t>
            </a:r>
            <a:endParaRPr sz="1800">
              <a:solidFill>
                <a:schemeClr val="dk1"/>
              </a:solidFill>
              <a:latin typeface="Tahoma" panose="020B0604030504040204"/>
              <a:ea typeface="Tahoma" panose="020B0604030504040204"/>
              <a:cs typeface="Tahoma" panose="020B0604030504040204"/>
              <a:sym typeface="Tahoma" panose="020B0604030504040204"/>
            </a:endParaRPr>
          </a:p>
        </p:txBody>
      </p:sp>
      <p:sp>
        <p:nvSpPr>
          <p:cNvPr id="131" name="Google Shape;131;p5"/>
          <p:cNvSpPr txBox="1"/>
          <p:nvPr/>
        </p:nvSpPr>
        <p:spPr>
          <a:xfrm>
            <a:off x="936625" y="4255135"/>
            <a:ext cx="4566285" cy="44513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2" name="History of Bootstrap Boo 1">
            <a:hlinkClick r:id="" action="ppaction://media"/>
            <a:extLst>
              <a:ext uri="{FF2B5EF4-FFF2-40B4-BE49-F238E27FC236}">
                <a16:creationId xmlns:a16="http://schemas.microsoft.com/office/drawing/2014/main" id="{933985B6-241E-8156-EC82-25290F47DAA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8425" y="9842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496"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126"/>
                                        </p:tgtEl>
                                        <p:attrNameLst>
                                          <p:attrName>style.visibility</p:attrName>
                                        </p:attrNameLst>
                                      </p:cBhvr>
                                      <p:to>
                                        <p:strVal val="visible"/>
                                      </p:to>
                                    </p:set>
                                    <p:animEffect transition="in" filter="fade">
                                      <p:cBhvr>
                                        <p:cTn id="9" dur="500"/>
                                        <p:tgtEl>
                                          <p:spTgt spid="126"/>
                                        </p:tgtEl>
                                      </p:cBhvr>
                                    </p:animEffect>
                                  </p:childTnLst>
                                </p:cTn>
                              </p:par>
                              <p:par>
                                <p:cTn id="10" presetID="42" presetClass="entr" presetSubtype="0" fill="hold" nodeType="withEffect">
                                  <p:stCondLst>
                                    <p:cond delay="0"/>
                                  </p:stCondLst>
                                  <p:childTnLst>
                                    <p:set>
                                      <p:cBhvr>
                                        <p:cTn id="11" dur="1" fill="hold">
                                          <p:stCondLst>
                                            <p:cond delay="0"/>
                                          </p:stCondLst>
                                        </p:cTn>
                                        <p:tgtEl>
                                          <p:spTgt spid="127"/>
                                        </p:tgtEl>
                                        <p:attrNameLst>
                                          <p:attrName>style.visibility</p:attrName>
                                        </p:attrNameLst>
                                      </p:cBhvr>
                                      <p:to>
                                        <p:strVal val="visible"/>
                                      </p:to>
                                    </p:set>
                                    <p:animEffect transition="in" filter="fade">
                                      <p:cBhvr>
                                        <p:cTn id="12" dur="1000"/>
                                        <p:tgtEl>
                                          <p:spTgt spid="127"/>
                                        </p:tgtEl>
                                      </p:cBhvr>
                                    </p:animEffect>
                                    <p:anim calcmode="lin" valueType="num">
                                      <p:cBhvr>
                                        <p:cTn id="13" dur="1000" fill="hold"/>
                                        <p:tgtEl>
                                          <p:spTgt spid="127"/>
                                        </p:tgtEl>
                                        <p:attrNameLst>
                                          <p:attrName>ppt_x</p:attrName>
                                        </p:attrNameLst>
                                      </p:cBhvr>
                                      <p:tavLst>
                                        <p:tav tm="0">
                                          <p:val>
                                            <p:strVal val="#ppt_x"/>
                                          </p:val>
                                        </p:tav>
                                        <p:tav tm="100000">
                                          <p:val>
                                            <p:strVal val="#ppt_x"/>
                                          </p:val>
                                        </p:tav>
                                      </p:tavLst>
                                    </p:anim>
                                    <p:anim calcmode="lin" valueType="num">
                                      <p:cBhvr>
                                        <p:cTn id="14" dur="1000" fill="hold"/>
                                        <p:tgtEl>
                                          <p:spTgt spid="127"/>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350"/>
                                  </p:stCondLst>
                                  <p:childTnLst>
                                    <p:set>
                                      <p:cBhvr>
                                        <p:cTn id="16" dur="1" fill="hold">
                                          <p:stCondLst>
                                            <p:cond delay="0"/>
                                          </p:stCondLst>
                                        </p:cTn>
                                        <p:tgtEl>
                                          <p:spTgt spid="128"/>
                                        </p:tgtEl>
                                        <p:attrNameLst>
                                          <p:attrName>style.visibility</p:attrName>
                                        </p:attrNameLst>
                                      </p:cBhvr>
                                      <p:to>
                                        <p:strVal val="visible"/>
                                      </p:to>
                                    </p:set>
                                    <p:animEffect transition="in" filter="fade">
                                      <p:cBhvr>
                                        <p:cTn id="17" dur="500"/>
                                        <p:tgtEl>
                                          <p:spTgt spid="128"/>
                                        </p:tgtEl>
                                      </p:cBhvr>
                                    </p:animEffect>
                                  </p:childTnLst>
                                </p:cTn>
                              </p:par>
                              <p:par>
                                <p:cTn id="18" presetID="10" presetClass="entr" presetSubtype="0" fill="hold" grpId="0" nodeType="withEffect">
                                  <p:stCondLst>
                                    <p:cond delay="2350"/>
                                  </p:stCondLst>
                                  <p:childTnLst>
                                    <p:set>
                                      <p:cBhvr>
                                        <p:cTn id="19" dur="1" fill="hold">
                                          <p:stCondLst>
                                            <p:cond delay="0"/>
                                          </p:stCondLst>
                                        </p:cTn>
                                        <p:tgtEl>
                                          <p:spTgt spid="129"/>
                                        </p:tgtEl>
                                        <p:attrNameLst>
                                          <p:attrName>style.visibility</p:attrName>
                                        </p:attrNameLst>
                                      </p:cBhvr>
                                      <p:to>
                                        <p:strVal val="visible"/>
                                      </p:to>
                                    </p:set>
                                    <p:animEffect transition="in" filter="fade">
                                      <p:cBhvr>
                                        <p:cTn id="20" dur="500"/>
                                        <p:tgtEl>
                                          <p:spTgt spid="129"/>
                                        </p:tgtEl>
                                      </p:cBhvr>
                                    </p:animEffect>
                                  </p:childTnLst>
                                </p:cTn>
                              </p:par>
                              <p:par>
                                <p:cTn id="21" presetID="10" presetClass="entr" presetSubtype="0" fill="hold" nodeType="withEffect">
                                  <p:stCondLst>
                                    <p:cond delay="9600"/>
                                  </p:stCondLst>
                                  <p:childTnLst>
                                    <p:set>
                                      <p:cBhvr>
                                        <p:cTn id="22" dur="1" fill="hold">
                                          <p:stCondLst>
                                            <p:cond delay="0"/>
                                          </p:stCondLst>
                                        </p:cTn>
                                        <p:tgtEl>
                                          <p:spTgt spid="130"/>
                                        </p:tgtEl>
                                        <p:attrNameLst>
                                          <p:attrName>style.visibility</p:attrName>
                                        </p:attrNameLst>
                                      </p:cBhvr>
                                      <p:to>
                                        <p:strVal val="visible"/>
                                      </p:to>
                                    </p:set>
                                    <p:animEffect transition="in" filter="fade">
                                      <p:cBhvr>
                                        <p:cTn id="23" dur="5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4" fill="hold" display="0">
                  <p:stCondLst>
                    <p:cond delay="indefinite"/>
                  </p:stCondLst>
                  <p:endCondLst>
                    <p:cond evt="onStopAudio" delay="0">
                      <p:tgtEl>
                        <p:sldTgt/>
                      </p:tgtEl>
                    </p:cond>
                  </p:endCondLst>
                </p:cTn>
                <p:tgtEl>
                  <p:spTgt spid="2"/>
                </p:tgtEl>
              </p:cMediaNode>
            </p:audio>
          </p:childTnLst>
        </p:cTn>
      </p:par>
    </p:tnLst>
    <p:bldLst>
      <p:bldP spid="128" grpId="0" animBg="1"/>
      <p:bldP spid="1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6"/>
          <p:cNvPicPr preferRelativeResize="0"/>
          <p:nvPr/>
        </p:nvPicPr>
        <p:blipFill rotWithShape="1">
          <a:blip r:embed="rId5"/>
          <a:srcRect/>
          <a:stretch>
            <a:fillRect/>
          </a:stretch>
        </p:blipFill>
        <p:spPr>
          <a:xfrm>
            <a:off x="667752" y="6108424"/>
            <a:ext cx="1295801" cy="423119"/>
          </a:xfrm>
          <a:prstGeom prst="rect">
            <a:avLst/>
          </a:prstGeom>
          <a:noFill/>
          <a:ln>
            <a:noFill/>
          </a:ln>
        </p:spPr>
      </p:pic>
      <p:sp>
        <p:nvSpPr>
          <p:cNvPr id="137" name="Google Shape;137;p6"/>
          <p:cNvSpPr txBox="1"/>
          <p:nvPr/>
        </p:nvSpPr>
        <p:spPr>
          <a:xfrm>
            <a:off x="3080084" y="202132"/>
            <a:ext cx="6073541"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a:solidFill>
                  <a:srgbClr val="002060"/>
                </a:solidFill>
                <a:latin typeface="Arial Rounded"/>
                <a:ea typeface="Arial Rounded"/>
                <a:cs typeface="Arial Rounded"/>
                <a:sym typeface="Arial Rounded"/>
              </a:rPr>
              <a:t>Benefits of Bootstrap</a:t>
            </a:r>
            <a:endParaRPr sz="4400" b="1">
              <a:solidFill>
                <a:srgbClr val="002060"/>
              </a:solidFill>
              <a:latin typeface="Arial Rounded"/>
              <a:ea typeface="Arial Rounded"/>
              <a:cs typeface="Arial Rounded"/>
              <a:sym typeface="Arial Rounded"/>
            </a:endParaRPr>
          </a:p>
        </p:txBody>
      </p:sp>
      <p:pic>
        <p:nvPicPr>
          <p:cNvPr id="138" name="Google Shape;138;p6"/>
          <p:cNvPicPr preferRelativeResize="0"/>
          <p:nvPr/>
        </p:nvPicPr>
        <p:blipFill rotWithShape="1">
          <a:blip r:embed="rId6"/>
          <a:srcRect t="14298" b="14437"/>
          <a:stretch>
            <a:fillRect/>
          </a:stretch>
        </p:blipFill>
        <p:spPr>
          <a:xfrm>
            <a:off x="7632153" y="1203159"/>
            <a:ext cx="4241071" cy="3022332"/>
          </a:xfrm>
          <a:prstGeom prst="rect">
            <a:avLst/>
          </a:prstGeom>
          <a:noFill/>
          <a:ln>
            <a:noFill/>
          </a:ln>
        </p:spPr>
      </p:pic>
      <p:sp>
        <p:nvSpPr>
          <p:cNvPr id="139" name="Google Shape;139;p6"/>
          <p:cNvSpPr txBox="1"/>
          <p:nvPr/>
        </p:nvSpPr>
        <p:spPr>
          <a:xfrm>
            <a:off x="7844589" y="1318661"/>
            <a:ext cx="3984860" cy="244682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Time Efficiency: </a:t>
            </a:r>
            <a:endParaRPr sz="1800" b="1">
              <a:solidFill>
                <a:srgbClr val="002060"/>
              </a:solidFill>
              <a:latin typeface="Arial Rounded"/>
              <a:ea typeface="Arial Rounded"/>
              <a:cs typeface="Arial Rounded"/>
              <a:sym typeface="Arial Rounded"/>
            </a:endParaRPr>
          </a:p>
          <a:p>
            <a:pPr marL="0" marR="0" lvl="0" indent="0" algn="l" rtl="0">
              <a:lnSpc>
                <a:spcPct val="150000"/>
              </a:lnSpc>
              <a:spcBef>
                <a:spcPts val="0"/>
              </a:spcBef>
              <a:spcAft>
                <a:spcPts val="0"/>
              </a:spcAft>
              <a:buNone/>
            </a:pPr>
            <a:r>
              <a:rPr lang="en-US" sz="1800">
                <a:solidFill>
                  <a:srgbClr val="002060"/>
                </a:solidFill>
                <a:latin typeface="Tahoma" panose="020B0604030504040204"/>
                <a:ea typeface="Tahoma" panose="020B0604030504040204"/>
                <a:cs typeface="Tahoma" panose="020B0604030504040204"/>
                <a:sym typeface="Tahoma" panose="020B0604030504040204"/>
              </a:rPr>
              <a:t>Bootstrap provides a wide range of pre-built components and templates, allowing developers to quickly prototype and build web interfaces. </a:t>
            </a:r>
            <a:endParaRPr sz="1800">
              <a:solidFill>
                <a:srgbClr val="002060"/>
              </a:solidFill>
              <a:latin typeface="Tahoma" panose="020B0604030504040204"/>
              <a:ea typeface="Tahoma" panose="020B0604030504040204"/>
              <a:cs typeface="Tahoma" panose="020B0604030504040204"/>
              <a:sym typeface="Tahoma" panose="020B0604030504040204"/>
            </a:endParaRPr>
          </a:p>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40" name="Google Shape;140;p6"/>
          <p:cNvPicPr preferRelativeResize="0"/>
          <p:nvPr/>
        </p:nvPicPr>
        <p:blipFill rotWithShape="1">
          <a:blip r:embed="rId6"/>
          <a:srcRect t="14298" b="14437"/>
          <a:stretch>
            <a:fillRect/>
          </a:stretch>
        </p:blipFill>
        <p:spPr>
          <a:xfrm flipH="1">
            <a:off x="363474" y="1240056"/>
            <a:ext cx="4241071" cy="3022332"/>
          </a:xfrm>
          <a:prstGeom prst="rect">
            <a:avLst/>
          </a:prstGeom>
          <a:noFill/>
          <a:ln>
            <a:noFill/>
          </a:ln>
        </p:spPr>
      </p:pic>
      <p:sp>
        <p:nvSpPr>
          <p:cNvPr id="141" name="Google Shape;141;p6"/>
          <p:cNvSpPr txBox="1"/>
          <p:nvPr/>
        </p:nvSpPr>
        <p:spPr>
          <a:xfrm>
            <a:off x="577515" y="1251282"/>
            <a:ext cx="3840482" cy="286232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Responsive Design: </a:t>
            </a:r>
            <a:endParaRPr sz="1800" b="1">
              <a:solidFill>
                <a:srgbClr val="002060"/>
              </a:solidFill>
              <a:latin typeface="Arial Rounded"/>
              <a:ea typeface="Arial Rounded"/>
              <a:cs typeface="Arial Rounded"/>
              <a:sym typeface="Arial Rounded"/>
            </a:endParaRPr>
          </a:p>
          <a:p>
            <a:pPr marL="0" marR="0" lvl="0" indent="0" algn="l" rtl="0">
              <a:lnSpc>
                <a:spcPct val="150000"/>
              </a:lnSpc>
              <a:spcBef>
                <a:spcPts val="0"/>
              </a:spcBef>
              <a:spcAft>
                <a:spcPts val="0"/>
              </a:spcAft>
              <a:buNone/>
            </a:pPr>
            <a:r>
              <a:rPr lang="en-US" sz="1800">
                <a:solidFill>
                  <a:srgbClr val="002060"/>
                </a:solidFill>
                <a:latin typeface="Tahoma" panose="020B0604030504040204"/>
                <a:ea typeface="Tahoma" panose="020B0604030504040204"/>
                <a:cs typeface="Tahoma" panose="020B0604030504040204"/>
                <a:sym typeface="Tahoma" panose="020B0604030504040204"/>
              </a:rPr>
              <a:t>Bootstrap is built with a mobile-first approach, ensuring that websites and web applications created with it are responsive and adapt well to various screen sizes.</a:t>
            </a:r>
            <a:endParaRPr sz="1800">
              <a:solidFill>
                <a:srgbClr val="002060"/>
              </a:solidFill>
              <a:latin typeface="Tahoma" panose="020B0604030504040204"/>
              <a:ea typeface="Tahoma" panose="020B0604030504040204"/>
              <a:cs typeface="Tahoma" panose="020B0604030504040204"/>
              <a:sym typeface="Tahoma" panose="020B0604030504040204"/>
            </a:endParaRPr>
          </a:p>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42" name="Google Shape;142;p6"/>
          <p:cNvPicPr preferRelativeResize="0"/>
          <p:nvPr/>
        </p:nvPicPr>
        <p:blipFill rotWithShape="1">
          <a:blip r:embed="rId6"/>
          <a:srcRect t="14298" b="14437"/>
          <a:stretch>
            <a:fillRect/>
          </a:stretch>
        </p:blipFill>
        <p:spPr>
          <a:xfrm rot="10800000">
            <a:off x="3518953" y="4629749"/>
            <a:ext cx="5769425" cy="2098307"/>
          </a:xfrm>
          <a:prstGeom prst="rect">
            <a:avLst/>
          </a:prstGeom>
          <a:noFill/>
          <a:ln>
            <a:noFill/>
          </a:ln>
        </p:spPr>
      </p:pic>
      <p:sp>
        <p:nvSpPr>
          <p:cNvPr id="143" name="Google Shape;143;p6"/>
          <p:cNvSpPr txBox="1"/>
          <p:nvPr/>
        </p:nvSpPr>
        <p:spPr>
          <a:xfrm>
            <a:off x="3753855" y="5034013"/>
            <a:ext cx="5438272" cy="189282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rgbClr val="002060"/>
                </a:solidFill>
                <a:latin typeface="Arial Rounded"/>
                <a:ea typeface="Arial Rounded"/>
                <a:cs typeface="Arial Rounded"/>
                <a:sym typeface="Arial Rounded"/>
              </a:rPr>
              <a:t>Consistency and Uniformity:</a:t>
            </a:r>
            <a:endParaRPr sz="1800" b="1">
              <a:solidFill>
                <a:srgbClr val="002060"/>
              </a:solidFill>
              <a:latin typeface="Arial Rounded"/>
              <a:ea typeface="Arial Rounded"/>
              <a:cs typeface="Arial Rounded"/>
              <a:sym typeface="Arial Rounded"/>
            </a:endParaRPr>
          </a:p>
          <a:p>
            <a:pPr marL="0" marR="0" lvl="0" indent="0" algn="l" rtl="0">
              <a:lnSpc>
                <a:spcPct val="150000"/>
              </a:lnSpc>
              <a:spcBef>
                <a:spcPts val="0"/>
              </a:spcBef>
              <a:spcAft>
                <a:spcPts val="0"/>
              </a:spcAft>
              <a:buNone/>
            </a:pPr>
            <a:r>
              <a:rPr lang="en-US" sz="1800">
                <a:solidFill>
                  <a:srgbClr val="002060"/>
                </a:solidFill>
                <a:latin typeface="Tahoma" panose="020B0604030504040204"/>
                <a:ea typeface="Tahoma" panose="020B0604030504040204"/>
                <a:cs typeface="Tahoma" panose="020B0604030504040204"/>
                <a:sym typeface="Tahoma" panose="020B0604030504040204"/>
              </a:rPr>
              <a:t>By using Bootstrap, developers can ensure that their websites have a cohesive look and feel, with consistent typography, spacing, and color schemes. </a:t>
            </a:r>
            <a:endParaRPr sz="1800">
              <a:solidFill>
                <a:srgbClr val="002060"/>
              </a:solidFill>
              <a:latin typeface="Tahoma" panose="020B0604030504040204"/>
              <a:ea typeface="Tahoma" panose="020B0604030504040204"/>
              <a:cs typeface="Tahoma" panose="020B0604030504040204"/>
              <a:sym typeface="Tahoma" panose="020B0604030504040204"/>
            </a:endParaRPr>
          </a:p>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44" name="Google Shape;144;p6"/>
          <p:cNvPicPr preferRelativeResize="0"/>
          <p:nvPr/>
        </p:nvPicPr>
        <p:blipFill rotWithShape="1">
          <a:blip r:embed="rId7"/>
          <a:srcRect/>
          <a:stretch>
            <a:fillRect/>
          </a:stretch>
        </p:blipFill>
        <p:spPr>
          <a:xfrm>
            <a:off x="4687503" y="2044375"/>
            <a:ext cx="2752826" cy="2315870"/>
          </a:xfrm>
          <a:prstGeom prst="rect">
            <a:avLst/>
          </a:prstGeom>
          <a:noFill/>
          <a:ln>
            <a:noFill/>
          </a:ln>
        </p:spPr>
      </p:pic>
      <p:pic>
        <p:nvPicPr>
          <p:cNvPr id="2" name="Benefits of Bootstrap Re 1">
            <a:hlinkClick r:id="" action="ppaction://media"/>
            <a:extLst>
              <a:ext uri="{FF2B5EF4-FFF2-40B4-BE49-F238E27FC236}">
                <a16:creationId xmlns:a16="http://schemas.microsoft.com/office/drawing/2014/main" id="{C2E1B8FA-ABBD-9EA9-13F3-DB216FD764C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8425" y="9842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563"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137"/>
                                        </p:tgtEl>
                                        <p:attrNameLst>
                                          <p:attrName>style.visibility</p:attrName>
                                        </p:attrNameLst>
                                      </p:cBhvr>
                                      <p:to>
                                        <p:strVal val="visible"/>
                                      </p:to>
                                    </p:set>
                                    <p:animEffect transition="in" filter="fade">
                                      <p:cBhvr>
                                        <p:cTn id="9" dur="500"/>
                                        <p:tgtEl>
                                          <p:spTgt spid="137"/>
                                        </p:tgtEl>
                                      </p:cBhvr>
                                    </p:animEffect>
                                  </p:childTnLst>
                                </p:cTn>
                              </p:par>
                              <p:par>
                                <p:cTn id="10" presetID="10" presetClass="entr" presetSubtype="0" fill="hold" nodeType="withEffect">
                                  <p:stCondLst>
                                    <p:cond delay="0"/>
                                  </p:stCondLst>
                                  <p:childTnLst>
                                    <p:set>
                                      <p:cBhvr>
                                        <p:cTn id="11" dur="1" fill="hold">
                                          <p:stCondLst>
                                            <p:cond delay="0"/>
                                          </p:stCondLst>
                                        </p:cTn>
                                        <p:tgtEl>
                                          <p:spTgt spid="144"/>
                                        </p:tgtEl>
                                        <p:attrNameLst>
                                          <p:attrName>style.visibility</p:attrName>
                                        </p:attrNameLst>
                                      </p:cBhvr>
                                      <p:to>
                                        <p:strVal val="visible"/>
                                      </p:to>
                                    </p:set>
                                    <p:animEffect transition="in" filter="fade">
                                      <p:cBhvr>
                                        <p:cTn id="12" dur="500"/>
                                        <p:tgtEl>
                                          <p:spTgt spid="144"/>
                                        </p:tgtEl>
                                      </p:cBhvr>
                                    </p:animEffect>
                                  </p:childTnLst>
                                </p:cTn>
                              </p:par>
                              <p:par>
                                <p:cTn id="13" presetID="10" presetClass="entr" presetSubtype="0" fill="hold" nodeType="withEffect">
                                  <p:stCondLst>
                                    <p:cond delay="2310"/>
                                  </p:stCondLst>
                                  <p:childTnLst>
                                    <p:set>
                                      <p:cBhvr>
                                        <p:cTn id="14" dur="1" fill="hold">
                                          <p:stCondLst>
                                            <p:cond delay="0"/>
                                          </p:stCondLst>
                                        </p:cTn>
                                        <p:tgtEl>
                                          <p:spTgt spid="140"/>
                                        </p:tgtEl>
                                        <p:attrNameLst>
                                          <p:attrName>style.visibility</p:attrName>
                                        </p:attrNameLst>
                                      </p:cBhvr>
                                      <p:to>
                                        <p:strVal val="visible"/>
                                      </p:to>
                                    </p:set>
                                    <p:animEffect transition="in" filter="fade">
                                      <p:cBhvr>
                                        <p:cTn id="15" dur="500"/>
                                        <p:tgtEl>
                                          <p:spTgt spid="140"/>
                                        </p:tgtEl>
                                      </p:cBhvr>
                                    </p:animEffect>
                                  </p:childTnLst>
                                </p:cTn>
                              </p:par>
                              <p:par>
                                <p:cTn id="16" presetID="10" presetClass="entr" presetSubtype="0" fill="hold" nodeType="withEffect">
                                  <p:stCondLst>
                                    <p:cond delay="2310"/>
                                  </p:stCondLst>
                                  <p:childTnLst>
                                    <p:set>
                                      <p:cBhvr>
                                        <p:cTn id="17" dur="1" fill="hold">
                                          <p:stCondLst>
                                            <p:cond delay="0"/>
                                          </p:stCondLst>
                                        </p:cTn>
                                        <p:tgtEl>
                                          <p:spTgt spid="141"/>
                                        </p:tgtEl>
                                        <p:attrNameLst>
                                          <p:attrName>style.visibility</p:attrName>
                                        </p:attrNameLst>
                                      </p:cBhvr>
                                      <p:to>
                                        <p:strVal val="visible"/>
                                      </p:to>
                                    </p:set>
                                    <p:animEffect transition="in" filter="fade">
                                      <p:cBhvr>
                                        <p:cTn id="18" dur="250"/>
                                        <p:tgtEl>
                                          <p:spTgt spid="141"/>
                                        </p:tgtEl>
                                      </p:cBhvr>
                                    </p:animEffect>
                                  </p:childTnLst>
                                </p:cTn>
                              </p:par>
                              <p:par>
                                <p:cTn id="19" presetID="10" presetClass="entr" presetSubtype="0" fill="hold" nodeType="withEffect">
                                  <p:stCondLst>
                                    <p:cond delay="23570"/>
                                  </p:stCondLst>
                                  <p:childTnLst>
                                    <p:set>
                                      <p:cBhvr>
                                        <p:cTn id="20" dur="1" fill="hold">
                                          <p:stCondLst>
                                            <p:cond delay="0"/>
                                          </p:stCondLst>
                                        </p:cTn>
                                        <p:tgtEl>
                                          <p:spTgt spid="138"/>
                                        </p:tgtEl>
                                        <p:attrNameLst>
                                          <p:attrName>style.visibility</p:attrName>
                                        </p:attrNameLst>
                                      </p:cBhvr>
                                      <p:to>
                                        <p:strVal val="visible"/>
                                      </p:to>
                                    </p:set>
                                    <p:animEffect transition="in" filter="fade">
                                      <p:cBhvr>
                                        <p:cTn id="21" dur="500"/>
                                        <p:tgtEl>
                                          <p:spTgt spid="138"/>
                                        </p:tgtEl>
                                      </p:cBhvr>
                                    </p:animEffect>
                                  </p:childTnLst>
                                </p:cTn>
                              </p:par>
                              <p:par>
                                <p:cTn id="22" presetID="10" presetClass="entr" presetSubtype="0" fill="hold" nodeType="withEffect">
                                  <p:stCondLst>
                                    <p:cond delay="23570"/>
                                  </p:stCondLst>
                                  <p:childTnLst>
                                    <p:set>
                                      <p:cBhvr>
                                        <p:cTn id="23" dur="1" fill="hold">
                                          <p:stCondLst>
                                            <p:cond delay="0"/>
                                          </p:stCondLst>
                                        </p:cTn>
                                        <p:tgtEl>
                                          <p:spTgt spid="139"/>
                                        </p:tgtEl>
                                        <p:attrNameLst>
                                          <p:attrName>style.visibility</p:attrName>
                                        </p:attrNameLst>
                                      </p:cBhvr>
                                      <p:to>
                                        <p:strVal val="visible"/>
                                      </p:to>
                                    </p:set>
                                    <p:animEffect transition="in" filter="fade">
                                      <p:cBhvr>
                                        <p:cTn id="24" dur="250"/>
                                        <p:tgtEl>
                                          <p:spTgt spid="139"/>
                                        </p:tgtEl>
                                      </p:cBhvr>
                                    </p:animEffect>
                                  </p:childTnLst>
                                </p:cTn>
                              </p:par>
                              <p:par>
                                <p:cTn id="25" presetID="10" presetClass="entr" presetSubtype="0" fill="hold" nodeType="withEffect">
                                  <p:stCondLst>
                                    <p:cond delay="41940"/>
                                  </p:stCondLst>
                                  <p:childTnLst>
                                    <p:set>
                                      <p:cBhvr>
                                        <p:cTn id="26" dur="1" fill="hold">
                                          <p:stCondLst>
                                            <p:cond delay="0"/>
                                          </p:stCondLst>
                                        </p:cTn>
                                        <p:tgtEl>
                                          <p:spTgt spid="142"/>
                                        </p:tgtEl>
                                        <p:attrNameLst>
                                          <p:attrName>style.visibility</p:attrName>
                                        </p:attrNameLst>
                                      </p:cBhvr>
                                      <p:to>
                                        <p:strVal val="visible"/>
                                      </p:to>
                                    </p:set>
                                    <p:animEffect transition="in" filter="fade">
                                      <p:cBhvr>
                                        <p:cTn id="27" dur="500"/>
                                        <p:tgtEl>
                                          <p:spTgt spid="142"/>
                                        </p:tgtEl>
                                      </p:cBhvr>
                                    </p:animEffect>
                                  </p:childTnLst>
                                </p:cTn>
                              </p:par>
                              <p:par>
                                <p:cTn id="28" presetID="10" presetClass="entr" presetSubtype="0" fill="hold" nodeType="withEffect">
                                  <p:stCondLst>
                                    <p:cond delay="41940"/>
                                  </p:stCondLst>
                                  <p:childTnLst>
                                    <p:set>
                                      <p:cBhvr>
                                        <p:cTn id="29" dur="1" fill="hold">
                                          <p:stCondLst>
                                            <p:cond delay="0"/>
                                          </p:stCondLst>
                                        </p:cTn>
                                        <p:tgtEl>
                                          <p:spTgt spid="143"/>
                                        </p:tgtEl>
                                        <p:attrNameLst>
                                          <p:attrName>style.visibility</p:attrName>
                                        </p:attrNameLst>
                                      </p:cBhvr>
                                      <p:to>
                                        <p:strVal val="visible"/>
                                      </p:to>
                                    </p:set>
                                    <p:animEffect transition="in" filter="fade">
                                      <p:cBhvr>
                                        <p:cTn id="30" dur="25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1"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7"/>
          <p:cNvPicPr preferRelativeResize="0"/>
          <p:nvPr/>
        </p:nvPicPr>
        <p:blipFill rotWithShape="1">
          <a:blip r:embed="rId5"/>
          <a:srcRect/>
          <a:stretch>
            <a:fillRect/>
          </a:stretch>
        </p:blipFill>
        <p:spPr>
          <a:xfrm>
            <a:off x="4571999" y="3416969"/>
            <a:ext cx="3992486" cy="3358758"/>
          </a:xfrm>
          <a:prstGeom prst="rect">
            <a:avLst/>
          </a:prstGeom>
          <a:noFill/>
          <a:ln>
            <a:noFill/>
          </a:ln>
        </p:spPr>
      </p:pic>
      <p:pic>
        <p:nvPicPr>
          <p:cNvPr id="150" name="Google Shape;150;p7"/>
          <p:cNvPicPr preferRelativeResize="0"/>
          <p:nvPr/>
        </p:nvPicPr>
        <p:blipFill rotWithShape="1">
          <a:blip r:embed="rId6"/>
          <a:srcRect/>
          <a:stretch>
            <a:fillRect/>
          </a:stretch>
        </p:blipFill>
        <p:spPr>
          <a:xfrm>
            <a:off x="667752" y="6108424"/>
            <a:ext cx="1295801" cy="423119"/>
          </a:xfrm>
          <a:prstGeom prst="rect">
            <a:avLst/>
          </a:prstGeom>
          <a:noFill/>
          <a:ln>
            <a:noFill/>
          </a:ln>
        </p:spPr>
      </p:pic>
      <p:pic>
        <p:nvPicPr>
          <p:cNvPr id="151" name="Google Shape;151;p7"/>
          <p:cNvPicPr preferRelativeResize="0"/>
          <p:nvPr/>
        </p:nvPicPr>
        <p:blipFill rotWithShape="1">
          <a:blip r:embed="rId7"/>
          <a:srcRect t="14298" b="14437"/>
          <a:stretch>
            <a:fillRect/>
          </a:stretch>
        </p:blipFill>
        <p:spPr>
          <a:xfrm>
            <a:off x="7497400" y="829871"/>
            <a:ext cx="4062542" cy="2895106"/>
          </a:xfrm>
          <a:prstGeom prst="rect">
            <a:avLst/>
          </a:prstGeom>
          <a:noFill/>
          <a:ln>
            <a:noFill/>
          </a:ln>
        </p:spPr>
      </p:pic>
      <p:sp>
        <p:nvSpPr>
          <p:cNvPr id="152" name="Google Shape;152;p7"/>
          <p:cNvSpPr txBox="1"/>
          <p:nvPr/>
        </p:nvSpPr>
        <p:spPr>
          <a:xfrm>
            <a:off x="7719460" y="1029903"/>
            <a:ext cx="3946358" cy="203132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Customization:</a:t>
            </a:r>
            <a:endParaRPr sz="1800" b="1">
              <a:solidFill>
                <a:srgbClr val="002060"/>
              </a:solidFill>
              <a:latin typeface="Arial Rounded"/>
              <a:ea typeface="Arial Rounded"/>
              <a:cs typeface="Arial Rounded"/>
              <a:sym typeface="Arial Rounded"/>
            </a:endParaRPr>
          </a:p>
          <a:p>
            <a:pPr marL="0" marR="0" lvl="0" indent="0" algn="l" rtl="0">
              <a:lnSpc>
                <a:spcPct val="150000"/>
              </a:lnSpc>
              <a:spcBef>
                <a:spcPts val="0"/>
              </a:spcBef>
              <a:spcAft>
                <a:spcPts val="0"/>
              </a:spcAft>
              <a:buNone/>
            </a:pPr>
            <a:r>
              <a:rPr lang="en-US" sz="1800">
                <a:solidFill>
                  <a:srgbClr val="002060"/>
                </a:solidFill>
                <a:latin typeface="Tahoma" panose="020B0604030504040204"/>
                <a:ea typeface="Tahoma" panose="020B0604030504040204"/>
                <a:cs typeface="Tahoma" panose="020B0604030504040204"/>
                <a:sym typeface="Tahoma" panose="020B0604030504040204"/>
              </a:rPr>
              <a:t>Developers can easily modify and tailor the framework to match their project's specific requirements.</a:t>
            </a:r>
            <a:endParaRPr sz="1800">
              <a:solidFill>
                <a:srgbClr val="002060"/>
              </a:solidFill>
              <a:latin typeface="Tahoma" panose="020B0604030504040204"/>
              <a:ea typeface="Tahoma" panose="020B0604030504040204"/>
              <a:cs typeface="Tahoma" panose="020B0604030504040204"/>
              <a:sym typeface="Tahoma" panose="020B0604030504040204"/>
            </a:endParaRPr>
          </a:p>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53" name="Google Shape;153;p7"/>
          <p:cNvPicPr preferRelativeResize="0"/>
          <p:nvPr/>
        </p:nvPicPr>
        <p:blipFill rotWithShape="1">
          <a:blip r:embed="rId7"/>
          <a:srcRect t="14298" b="14437"/>
          <a:stretch>
            <a:fillRect/>
          </a:stretch>
        </p:blipFill>
        <p:spPr>
          <a:xfrm flipH="1">
            <a:off x="729237" y="876392"/>
            <a:ext cx="4062542" cy="3281721"/>
          </a:xfrm>
          <a:prstGeom prst="rect">
            <a:avLst/>
          </a:prstGeom>
          <a:noFill/>
          <a:ln>
            <a:noFill/>
          </a:ln>
        </p:spPr>
      </p:pic>
      <p:sp>
        <p:nvSpPr>
          <p:cNvPr id="154" name="Google Shape;154;p7"/>
          <p:cNvSpPr txBox="1"/>
          <p:nvPr/>
        </p:nvSpPr>
        <p:spPr>
          <a:xfrm>
            <a:off x="988995" y="1015811"/>
            <a:ext cx="3756259" cy="252889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Cross-Browser Compatibility: </a:t>
            </a:r>
            <a:r>
              <a:rPr lang="en-US" sz="1800">
                <a:solidFill>
                  <a:srgbClr val="002060"/>
                </a:solidFill>
                <a:latin typeface="Tahoma" panose="020B0604030504040204"/>
                <a:ea typeface="Tahoma" panose="020B0604030504040204"/>
                <a:cs typeface="Tahoma" panose="020B0604030504040204"/>
                <a:sym typeface="Tahoma" panose="020B0604030504040204"/>
              </a:rPr>
              <a:t>Bootstrap has been extensively tested across different web browsers, ensuring compatibility and consistent rendering across major browsers</a:t>
            </a:r>
            <a:endParaRPr sz="1800">
              <a:solidFill>
                <a:srgbClr val="002060"/>
              </a:solidFill>
              <a:latin typeface="Tahoma" panose="020B0604030504040204"/>
              <a:ea typeface="Tahoma" panose="020B0604030504040204"/>
              <a:cs typeface="Tahoma" panose="020B0604030504040204"/>
              <a:sym typeface="Tahoma" panose="020B0604030504040204"/>
            </a:endParaRPr>
          </a:p>
        </p:txBody>
      </p:sp>
      <p:pic>
        <p:nvPicPr>
          <p:cNvPr id="2" name="cross-Browser Compatibili 1">
            <a:hlinkClick r:id="" action="ppaction://media"/>
            <a:extLst>
              <a:ext uri="{FF2B5EF4-FFF2-40B4-BE49-F238E27FC236}">
                <a16:creationId xmlns:a16="http://schemas.microsoft.com/office/drawing/2014/main" id="{B3173B5A-BDF3-2249-8846-EB9D39BD5EF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51344" y="4669277"/>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763"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149"/>
                                        </p:tgtEl>
                                        <p:attrNameLst>
                                          <p:attrName>style.visibility</p:attrName>
                                        </p:attrNameLst>
                                      </p:cBhvr>
                                      <p:to>
                                        <p:strVal val="visible"/>
                                      </p:to>
                                    </p:set>
                                    <p:animEffect transition="in" filter="fade">
                                      <p:cBhvr>
                                        <p:cTn id="9" dur="750"/>
                                        <p:tgtEl>
                                          <p:spTgt spid="149"/>
                                        </p:tgtEl>
                                      </p:cBhvr>
                                    </p:animEffect>
                                  </p:childTnLst>
                                </p:cTn>
                              </p:par>
                              <p:par>
                                <p:cTn id="10" presetID="10" presetClass="entr" presetSubtype="0" fill="hold" nodeType="withEffect">
                                  <p:stCondLst>
                                    <p:cond delay="0"/>
                                  </p:stCondLst>
                                  <p:childTnLst>
                                    <p:set>
                                      <p:cBhvr>
                                        <p:cTn id="11" dur="1" fill="hold">
                                          <p:stCondLst>
                                            <p:cond delay="0"/>
                                          </p:stCondLst>
                                        </p:cTn>
                                        <p:tgtEl>
                                          <p:spTgt spid="153"/>
                                        </p:tgtEl>
                                        <p:attrNameLst>
                                          <p:attrName>style.visibility</p:attrName>
                                        </p:attrNameLst>
                                      </p:cBhvr>
                                      <p:to>
                                        <p:strVal val="visible"/>
                                      </p:to>
                                    </p:set>
                                    <p:animEffect transition="in" filter="fade">
                                      <p:cBhvr>
                                        <p:cTn id="12" dur="750"/>
                                        <p:tgtEl>
                                          <p:spTgt spid="153"/>
                                        </p:tgtEl>
                                      </p:cBhvr>
                                    </p:animEffect>
                                  </p:childTnLst>
                                </p:cTn>
                              </p:par>
                              <p:par>
                                <p:cTn id="13" presetID="10" presetClass="entr" presetSubtype="0" fill="hold" nodeType="withEffect">
                                  <p:stCondLst>
                                    <p:cond delay="0"/>
                                  </p:stCondLst>
                                  <p:childTnLst>
                                    <p:set>
                                      <p:cBhvr>
                                        <p:cTn id="14" dur="1" fill="hold">
                                          <p:stCondLst>
                                            <p:cond delay="0"/>
                                          </p:stCondLst>
                                        </p:cTn>
                                        <p:tgtEl>
                                          <p:spTgt spid="154"/>
                                        </p:tgtEl>
                                        <p:attrNameLst>
                                          <p:attrName>style.visibility</p:attrName>
                                        </p:attrNameLst>
                                      </p:cBhvr>
                                      <p:to>
                                        <p:strVal val="visible"/>
                                      </p:to>
                                    </p:set>
                                    <p:animEffect transition="in" filter="fade">
                                      <p:cBhvr>
                                        <p:cTn id="15" dur="250"/>
                                        <p:tgtEl>
                                          <p:spTgt spid="154"/>
                                        </p:tgtEl>
                                      </p:cBhvr>
                                    </p:animEffect>
                                  </p:childTnLst>
                                </p:cTn>
                              </p:par>
                              <p:par>
                                <p:cTn id="16" presetID="10" presetClass="entr" presetSubtype="0" fill="hold" nodeType="withEffect">
                                  <p:stCondLst>
                                    <p:cond delay="9600"/>
                                  </p:stCondLst>
                                  <p:childTnLst>
                                    <p:set>
                                      <p:cBhvr>
                                        <p:cTn id="17" dur="1" fill="hold">
                                          <p:stCondLst>
                                            <p:cond delay="0"/>
                                          </p:stCondLst>
                                        </p:cTn>
                                        <p:tgtEl>
                                          <p:spTgt spid="151"/>
                                        </p:tgtEl>
                                        <p:attrNameLst>
                                          <p:attrName>style.visibility</p:attrName>
                                        </p:attrNameLst>
                                      </p:cBhvr>
                                      <p:to>
                                        <p:strVal val="visible"/>
                                      </p:to>
                                    </p:set>
                                    <p:animEffect transition="in" filter="fade">
                                      <p:cBhvr>
                                        <p:cTn id="18" dur="500"/>
                                        <p:tgtEl>
                                          <p:spTgt spid="151"/>
                                        </p:tgtEl>
                                      </p:cBhvr>
                                    </p:animEffect>
                                  </p:childTnLst>
                                </p:cTn>
                              </p:par>
                              <p:par>
                                <p:cTn id="19" presetID="10" presetClass="entr" presetSubtype="0" fill="hold" nodeType="withEffect">
                                  <p:stCondLst>
                                    <p:cond delay="9600"/>
                                  </p:stCondLst>
                                  <p:childTnLst>
                                    <p:set>
                                      <p:cBhvr>
                                        <p:cTn id="20" dur="1" fill="hold">
                                          <p:stCondLst>
                                            <p:cond delay="0"/>
                                          </p:stCondLst>
                                        </p:cTn>
                                        <p:tgtEl>
                                          <p:spTgt spid="152"/>
                                        </p:tgtEl>
                                        <p:attrNameLst>
                                          <p:attrName>style.visibility</p:attrName>
                                        </p:attrNameLst>
                                      </p:cBhvr>
                                      <p:to>
                                        <p:strVal val="visible"/>
                                      </p:to>
                                    </p:set>
                                    <p:animEffect transition="in" filter="fade">
                                      <p:cBhvr>
                                        <p:cTn id="21" dur="25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2"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8"/>
          <p:cNvPicPr preferRelativeResize="0"/>
          <p:nvPr/>
        </p:nvPicPr>
        <p:blipFill rotWithShape="1">
          <a:blip r:embed="rId5"/>
          <a:srcRect/>
          <a:stretch>
            <a:fillRect/>
          </a:stretch>
        </p:blipFill>
        <p:spPr>
          <a:xfrm>
            <a:off x="667752" y="6108424"/>
            <a:ext cx="1295801" cy="423119"/>
          </a:xfrm>
          <a:prstGeom prst="rect">
            <a:avLst/>
          </a:prstGeom>
          <a:noFill/>
          <a:ln>
            <a:noFill/>
          </a:ln>
        </p:spPr>
      </p:pic>
      <p:sp>
        <p:nvSpPr>
          <p:cNvPr id="160" name="Google Shape;160;p8"/>
          <p:cNvSpPr txBox="1"/>
          <p:nvPr/>
        </p:nvSpPr>
        <p:spPr>
          <a:xfrm>
            <a:off x="2483318" y="279132"/>
            <a:ext cx="7555832"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a:solidFill>
                  <a:srgbClr val="002060"/>
                </a:solidFill>
                <a:latin typeface="Arial Rounded"/>
                <a:ea typeface="Arial Rounded"/>
                <a:cs typeface="Arial Rounded"/>
                <a:sym typeface="Arial Rounded"/>
              </a:rPr>
              <a:t>What's New in Bootstrap 5</a:t>
            </a:r>
            <a:endParaRPr sz="4400" b="1">
              <a:solidFill>
                <a:srgbClr val="002060"/>
              </a:solidFill>
              <a:latin typeface="Arial Rounded"/>
              <a:ea typeface="Arial Rounded"/>
              <a:cs typeface="Arial Rounded"/>
              <a:sym typeface="Arial Rounded"/>
            </a:endParaRPr>
          </a:p>
        </p:txBody>
      </p:sp>
      <p:pic>
        <p:nvPicPr>
          <p:cNvPr id="161" name="Google Shape;161;p8"/>
          <p:cNvPicPr preferRelativeResize="0"/>
          <p:nvPr/>
        </p:nvPicPr>
        <p:blipFill rotWithShape="1">
          <a:blip r:embed="rId6"/>
          <a:srcRect/>
          <a:stretch>
            <a:fillRect/>
          </a:stretch>
        </p:blipFill>
        <p:spPr>
          <a:xfrm flipH="1">
            <a:off x="7979341" y="1343087"/>
            <a:ext cx="3590226" cy="1892606"/>
          </a:xfrm>
          <a:prstGeom prst="rect">
            <a:avLst/>
          </a:prstGeom>
          <a:noFill/>
          <a:ln>
            <a:noFill/>
          </a:ln>
        </p:spPr>
      </p:pic>
      <p:sp>
        <p:nvSpPr>
          <p:cNvPr id="162" name="Google Shape;162;p8"/>
          <p:cNvSpPr txBox="1"/>
          <p:nvPr/>
        </p:nvSpPr>
        <p:spPr>
          <a:xfrm>
            <a:off x="8033887" y="1347537"/>
            <a:ext cx="3603057" cy="161582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Removed jQuery dependency: </a:t>
            </a:r>
            <a:r>
              <a:rPr lang="en-US" sz="1800">
                <a:solidFill>
                  <a:srgbClr val="002060"/>
                </a:solidFill>
                <a:latin typeface="Tahoma" panose="020B0604030504040204"/>
                <a:ea typeface="Tahoma" panose="020B0604030504040204"/>
                <a:cs typeface="Tahoma" panose="020B0604030504040204"/>
                <a:sym typeface="Tahoma" panose="020B0604030504040204"/>
              </a:rPr>
              <a:t>Bootstrap 5 no longer relies on jQuery.</a:t>
            </a:r>
            <a:endParaRPr sz="1800">
              <a:solidFill>
                <a:srgbClr val="002060"/>
              </a:solidFill>
              <a:latin typeface="Tahoma" panose="020B0604030504040204"/>
              <a:ea typeface="Tahoma" panose="020B0604030504040204"/>
              <a:cs typeface="Tahoma" panose="020B0604030504040204"/>
              <a:sym typeface="Tahoma" panose="020B0604030504040204"/>
            </a:endParaRPr>
          </a:p>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63" name="Google Shape;163;p8"/>
          <p:cNvPicPr preferRelativeResize="0"/>
          <p:nvPr/>
        </p:nvPicPr>
        <p:blipFill rotWithShape="1">
          <a:blip r:embed="rId6"/>
          <a:srcRect/>
          <a:stretch>
            <a:fillRect/>
          </a:stretch>
        </p:blipFill>
        <p:spPr>
          <a:xfrm flipH="1">
            <a:off x="7958485" y="3382039"/>
            <a:ext cx="3678458" cy="1892606"/>
          </a:xfrm>
          <a:prstGeom prst="rect">
            <a:avLst/>
          </a:prstGeom>
          <a:noFill/>
          <a:ln>
            <a:noFill/>
          </a:ln>
        </p:spPr>
      </p:pic>
      <p:sp>
        <p:nvSpPr>
          <p:cNvPr id="164" name="Google Shape;164;p8"/>
          <p:cNvSpPr txBox="1"/>
          <p:nvPr/>
        </p:nvSpPr>
        <p:spPr>
          <a:xfrm>
            <a:off x="8082813" y="3456354"/>
            <a:ext cx="3467501" cy="128240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New utility classes: </a:t>
            </a:r>
            <a:r>
              <a:rPr lang="en-US" sz="1800">
                <a:solidFill>
                  <a:srgbClr val="002060"/>
                </a:solidFill>
                <a:latin typeface="Tahoma" panose="020B0604030504040204"/>
                <a:ea typeface="Tahoma" panose="020B0604030504040204"/>
                <a:cs typeface="Tahoma" panose="020B0604030504040204"/>
                <a:sym typeface="Tahoma" panose="020B0604030504040204"/>
              </a:rPr>
              <a:t>Additional utility classes for spacing, sizing, and more.</a:t>
            </a:r>
            <a:endParaRPr sz="1800">
              <a:solidFill>
                <a:srgbClr val="002060"/>
              </a:solidFill>
              <a:latin typeface="Tahoma" panose="020B0604030504040204"/>
              <a:ea typeface="Tahoma" panose="020B0604030504040204"/>
              <a:cs typeface="Tahoma" panose="020B0604030504040204"/>
              <a:sym typeface="Tahoma" panose="020B0604030504040204"/>
            </a:endParaRPr>
          </a:p>
        </p:txBody>
      </p:sp>
      <p:pic>
        <p:nvPicPr>
          <p:cNvPr id="165" name="Google Shape;165;p8"/>
          <p:cNvPicPr preferRelativeResize="0"/>
          <p:nvPr/>
        </p:nvPicPr>
        <p:blipFill rotWithShape="1">
          <a:blip r:embed="rId6"/>
          <a:srcRect/>
          <a:stretch>
            <a:fillRect/>
          </a:stretch>
        </p:blipFill>
        <p:spPr>
          <a:xfrm>
            <a:off x="622428" y="1436130"/>
            <a:ext cx="3506809" cy="1892606"/>
          </a:xfrm>
          <a:prstGeom prst="rect">
            <a:avLst/>
          </a:prstGeom>
          <a:noFill/>
          <a:ln>
            <a:noFill/>
          </a:ln>
        </p:spPr>
      </p:pic>
      <p:sp>
        <p:nvSpPr>
          <p:cNvPr id="166" name="Google Shape;166;p8"/>
          <p:cNvSpPr txBox="1"/>
          <p:nvPr/>
        </p:nvSpPr>
        <p:spPr>
          <a:xfrm>
            <a:off x="825366" y="1521677"/>
            <a:ext cx="3563754" cy="128240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Enhanced grid system: </a:t>
            </a:r>
            <a:r>
              <a:rPr lang="en-US" sz="1800">
                <a:solidFill>
                  <a:srgbClr val="002060"/>
                </a:solidFill>
                <a:latin typeface="Tahoma" panose="020B0604030504040204"/>
                <a:ea typeface="Tahoma" panose="020B0604030504040204"/>
                <a:cs typeface="Tahoma" panose="020B0604030504040204"/>
                <a:sym typeface="Tahoma" panose="020B0604030504040204"/>
              </a:rPr>
              <a:t>More flexible and customizable grid layout.</a:t>
            </a:r>
            <a:endParaRPr sz="1800">
              <a:solidFill>
                <a:srgbClr val="002060"/>
              </a:solidFill>
              <a:latin typeface="Tahoma" panose="020B0604030504040204"/>
              <a:ea typeface="Tahoma" panose="020B0604030504040204"/>
              <a:cs typeface="Tahoma" panose="020B0604030504040204"/>
              <a:sym typeface="Tahoma" panose="020B0604030504040204"/>
            </a:endParaRPr>
          </a:p>
        </p:txBody>
      </p:sp>
      <p:pic>
        <p:nvPicPr>
          <p:cNvPr id="167" name="Google Shape;167;p8"/>
          <p:cNvPicPr preferRelativeResize="0"/>
          <p:nvPr/>
        </p:nvPicPr>
        <p:blipFill rotWithShape="1">
          <a:blip r:embed="rId6"/>
          <a:srcRect/>
          <a:stretch>
            <a:fillRect/>
          </a:stretch>
        </p:blipFill>
        <p:spPr>
          <a:xfrm>
            <a:off x="582324" y="3503958"/>
            <a:ext cx="3518038" cy="1892606"/>
          </a:xfrm>
          <a:prstGeom prst="rect">
            <a:avLst/>
          </a:prstGeom>
          <a:noFill/>
          <a:ln>
            <a:noFill/>
          </a:ln>
        </p:spPr>
      </p:pic>
      <p:sp>
        <p:nvSpPr>
          <p:cNvPr id="168" name="Google Shape;168;p8"/>
          <p:cNvSpPr txBox="1"/>
          <p:nvPr/>
        </p:nvSpPr>
        <p:spPr>
          <a:xfrm>
            <a:off x="719488" y="3504481"/>
            <a:ext cx="3448251" cy="128240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Updated default typography: </a:t>
            </a:r>
            <a:r>
              <a:rPr lang="en-US" sz="1800">
                <a:solidFill>
                  <a:srgbClr val="002060"/>
                </a:solidFill>
                <a:latin typeface="Tahoma" panose="020B0604030504040204"/>
                <a:ea typeface="Tahoma" panose="020B0604030504040204"/>
                <a:cs typeface="Tahoma" panose="020B0604030504040204"/>
                <a:sym typeface="Tahoma" panose="020B0604030504040204"/>
              </a:rPr>
              <a:t>Improved default typography for better readability.</a:t>
            </a:r>
            <a:endParaRPr sz="1800">
              <a:solidFill>
                <a:srgbClr val="002060"/>
              </a:solidFill>
              <a:latin typeface="Tahoma" panose="020B0604030504040204"/>
              <a:ea typeface="Tahoma" panose="020B0604030504040204"/>
              <a:cs typeface="Tahoma" panose="020B0604030504040204"/>
              <a:sym typeface="Tahoma" panose="020B0604030504040204"/>
            </a:endParaRPr>
          </a:p>
        </p:txBody>
      </p:sp>
      <p:pic>
        <p:nvPicPr>
          <p:cNvPr id="169" name="Google Shape;169;p8"/>
          <p:cNvPicPr preferRelativeResize="0"/>
          <p:nvPr/>
        </p:nvPicPr>
        <p:blipFill rotWithShape="1">
          <a:blip r:embed="rId6"/>
          <a:srcRect/>
          <a:stretch>
            <a:fillRect/>
          </a:stretch>
        </p:blipFill>
        <p:spPr>
          <a:xfrm rot="10800000">
            <a:off x="4806210" y="4965394"/>
            <a:ext cx="3317512" cy="1892606"/>
          </a:xfrm>
          <a:prstGeom prst="rect">
            <a:avLst/>
          </a:prstGeom>
          <a:noFill/>
          <a:ln>
            <a:noFill/>
          </a:ln>
        </p:spPr>
      </p:pic>
      <p:sp>
        <p:nvSpPr>
          <p:cNvPr id="170" name="Google Shape;170;p8"/>
          <p:cNvSpPr txBox="1"/>
          <p:nvPr/>
        </p:nvSpPr>
        <p:spPr>
          <a:xfrm>
            <a:off x="4877603" y="5400657"/>
            <a:ext cx="3274995" cy="128240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Reimagined forms: </a:t>
            </a:r>
            <a:r>
              <a:rPr lang="en-US" sz="1800">
                <a:solidFill>
                  <a:srgbClr val="002060"/>
                </a:solidFill>
                <a:latin typeface="Tahoma" panose="020B0604030504040204"/>
                <a:ea typeface="Tahoma" panose="020B0604030504040204"/>
                <a:cs typeface="Tahoma" panose="020B0604030504040204"/>
                <a:sym typeface="Tahoma" panose="020B0604030504040204"/>
              </a:rPr>
              <a:t>Redesigned form controls and validation styles.</a:t>
            </a:r>
            <a:endParaRPr sz="1800">
              <a:solidFill>
                <a:srgbClr val="002060"/>
              </a:solidFill>
              <a:latin typeface="Tahoma" panose="020B0604030504040204"/>
              <a:ea typeface="Tahoma" panose="020B0604030504040204"/>
              <a:cs typeface="Tahoma" panose="020B0604030504040204"/>
              <a:sym typeface="Tahoma" panose="020B0604030504040204"/>
            </a:endParaRPr>
          </a:p>
        </p:txBody>
      </p:sp>
      <p:pic>
        <p:nvPicPr>
          <p:cNvPr id="171" name="Google Shape;171;p8"/>
          <p:cNvPicPr preferRelativeResize="0"/>
          <p:nvPr/>
        </p:nvPicPr>
        <p:blipFill rotWithShape="1">
          <a:blip r:embed="rId7"/>
          <a:srcRect/>
          <a:stretch>
            <a:fillRect/>
          </a:stretch>
        </p:blipFill>
        <p:spPr>
          <a:xfrm>
            <a:off x="3810902" y="1715206"/>
            <a:ext cx="3937435" cy="3044001"/>
          </a:xfrm>
          <a:prstGeom prst="rect">
            <a:avLst/>
          </a:prstGeom>
          <a:noFill/>
          <a:ln>
            <a:noFill/>
          </a:ln>
        </p:spPr>
      </p:pic>
      <p:pic>
        <p:nvPicPr>
          <p:cNvPr id="2" name="What-s New in Bootstrap 5 1">
            <a:hlinkClick r:id="" action="ppaction://media"/>
            <a:extLst>
              <a:ext uri="{FF2B5EF4-FFF2-40B4-BE49-F238E27FC236}">
                <a16:creationId xmlns:a16="http://schemas.microsoft.com/office/drawing/2014/main" id="{DE2AC3DD-84D5-7D20-7E8E-3099C0F64A6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8425" y="9842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693"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160"/>
                                        </p:tgtEl>
                                        <p:attrNameLst>
                                          <p:attrName>style.visibility</p:attrName>
                                        </p:attrNameLst>
                                      </p:cBhvr>
                                      <p:to>
                                        <p:strVal val="visible"/>
                                      </p:to>
                                    </p:set>
                                    <p:animEffect transition="in" filter="fade">
                                      <p:cBhvr>
                                        <p:cTn id="9" dur="500"/>
                                        <p:tgtEl>
                                          <p:spTgt spid="160"/>
                                        </p:tgtEl>
                                      </p:cBhvr>
                                    </p:animEffect>
                                  </p:childTnLst>
                                </p:cTn>
                              </p:par>
                              <p:par>
                                <p:cTn id="10" presetID="2" presetClass="entr" presetSubtype="4" fill="hold" nodeType="withEffect">
                                  <p:stCondLst>
                                    <p:cond delay="2750"/>
                                  </p:stCondLst>
                                  <p:childTnLst>
                                    <p:set>
                                      <p:cBhvr>
                                        <p:cTn id="11" dur="1" fill="hold">
                                          <p:stCondLst>
                                            <p:cond delay="0"/>
                                          </p:stCondLst>
                                        </p:cTn>
                                        <p:tgtEl>
                                          <p:spTgt spid="171"/>
                                        </p:tgtEl>
                                        <p:attrNameLst>
                                          <p:attrName>style.visibility</p:attrName>
                                        </p:attrNameLst>
                                      </p:cBhvr>
                                      <p:to>
                                        <p:strVal val="visible"/>
                                      </p:to>
                                    </p:set>
                                    <p:anim calcmode="lin" valueType="num">
                                      <p:cBhvr additive="base">
                                        <p:cTn id="12" dur="500"/>
                                        <p:tgtEl>
                                          <p:spTgt spid="171"/>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23150"/>
                                  </p:stCondLst>
                                  <p:childTnLst>
                                    <p:set>
                                      <p:cBhvr>
                                        <p:cTn id="14" dur="1" fill="hold">
                                          <p:stCondLst>
                                            <p:cond delay="0"/>
                                          </p:stCondLst>
                                        </p:cTn>
                                        <p:tgtEl>
                                          <p:spTgt spid="165"/>
                                        </p:tgtEl>
                                        <p:attrNameLst>
                                          <p:attrName>style.visibility</p:attrName>
                                        </p:attrNameLst>
                                      </p:cBhvr>
                                      <p:to>
                                        <p:strVal val="visible"/>
                                      </p:to>
                                    </p:set>
                                    <p:animEffect transition="in" filter="fade">
                                      <p:cBhvr>
                                        <p:cTn id="15" dur="500"/>
                                        <p:tgtEl>
                                          <p:spTgt spid="165"/>
                                        </p:tgtEl>
                                      </p:cBhvr>
                                    </p:animEffect>
                                  </p:childTnLst>
                                </p:cTn>
                              </p:par>
                              <p:par>
                                <p:cTn id="16" presetID="10" presetClass="entr" presetSubtype="0" fill="hold" nodeType="withEffect">
                                  <p:stCondLst>
                                    <p:cond delay="23150"/>
                                  </p:stCondLst>
                                  <p:childTnLst>
                                    <p:set>
                                      <p:cBhvr>
                                        <p:cTn id="17" dur="1" fill="hold">
                                          <p:stCondLst>
                                            <p:cond delay="0"/>
                                          </p:stCondLst>
                                        </p:cTn>
                                        <p:tgtEl>
                                          <p:spTgt spid="166"/>
                                        </p:tgtEl>
                                        <p:attrNameLst>
                                          <p:attrName>style.visibility</p:attrName>
                                        </p:attrNameLst>
                                      </p:cBhvr>
                                      <p:to>
                                        <p:strVal val="visible"/>
                                      </p:to>
                                    </p:set>
                                    <p:animEffect transition="in" filter="fade">
                                      <p:cBhvr>
                                        <p:cTn id="18" dur="500"/>
                                        <p:tgtEl>
                                          <p:spTgt spid="166"/>
                                        </p:tgtEl>
                                      </p:cBhvr>
                                    </p:animEffect>
                                  </p:childTnLst>
                                </p:cTn>
                              </p:par>
                              <p:par>
                                <p:cTn id="19" presetID="10" presetClass="entr" presetSubtype="0" fill="hold" nodeType="withEffect">
                                  <p:stCondLst>
                                    <p:cond delay="26590"/>
                                  </p:stCondLst>
                                  <p:childTnLst>
                                    <p:set>
                                      <p:cBhvr>
                                        <p:cTn id="20" dur="1" fill="hold">
                                          <p:stCondLst>
                                            <p:cond delay="0"/>
                                          </p:stCondLst>
                                        </p:cTn>
                                        <p:tgtEl>
                                          <p:spTgt spid="162"/>
                                        </p:tgtEl>
                                        <p:attrNameLst>
                                          <p:attrName>style.visibility</p:attrName>
                                        </p:attrNameLst>
                                      </p:cBhvr>
                                      <p:to>
                                        <p:strVal val="visible"/>
                                      </p:to>
                                    </p:set>
                                    <p:animEffect transition="in" filter="fade">
                                      <p:cBhvr>
                                        <p:cTn id="21" dur="500"/>
                                        <p:tgtEl>
                                          <p:spTgt spid="162"/>
                                        </p:tgtEl>
                                      </p:cBhvr>
                                    </p:animEffect>
                                  </p:childTnLst>
                                </p:cTn>
                              </p:par>
                              <p:par>
                                <p:cTn id="22" presetID="10" presetClass="entr" presetSubtype="0" fill="hold" nodeType="withEffect">
                                  <p:stCondLst>
                                    <p:cond delay="26590"/>
                                  </p:stCondLst>
                                  <p:childTnLst>
                                    <p:set>
                                      <p:cBhvr>
                                        <p:cTn id="23" dur="1" fill="hold">
                                          <p:stCondLst>
                                            <p:cond delay="0"/>
                                          </p:stCondLst>
                                        </p:cTn>
                                        <p:tgtEl>
                                          <p:spTgt spid="161"/>
                                        </p:tgtEl>
                                        <p:attrNameLst>
                                          <p:attrName>style.visibility</p:attrName>
                                        </p:attrNameLst>
                                      </p:cBhvr>
                                      <p:to>
                                        <p:strVal val="visible"/>
                                      </p:to>
                                    </p:set>
                                    <p:animEffect transition="in" filter="fade">
                                      <p:cBhvr>
                                        <p:cTn id="24" dur="500"/>
                                        <p:tgtEl>
                                          <p:spTgt spid="161"/>
                                        </p:tgtEl>
                                      </p:cBhvr>
                                    </p:animEffect>
                                  </p:childTnLst>
                                </p:cTn>
                              </p:par>
                              <p:par>
                                <p:cTn id="25" presetID="10" presetClass="entr" presetSubtype="0" fill="hold" nodeType="withEffect">
                                  <p:stCondLst>
                                    <p:cond delay="31920"/>
                                  </p:stCondLst>
                                  <p:childTnLst>
                                    <p:set>
                                      <p:cBhvr>
                                        <p:cTn id="26" dur="1" fill="hold">
                                          <p:stCondLst>
                                            <p:cond delay="0"/>
                                          </p:stCondLst>
                                        </p:cTn>
                                        <p:tgtEl>
                                          <p:spTgt spid="168"/>
                                        </p:tgtEl>
                                        <p:attrNameLst>
                                          <p:attrName>style.visibility</p:attrName>
                                        </p:attrNameLst>
                                      </p:cBhvr>
                                      <p:to>
                                        <p:strVal val="visible"/>
                                      </p:to>
                                    </p:set>
                                    <p:animEffect transition="in" filter="fade">
                                      <p:cBhvr>
                                        <p:cTn id="27" dur="500"/>
                                        <p:tgtEl>
                                          <p:spTgt spid="168"/>
                                        </p:tgtEl>
                                      </p:cBhvr>
                                    </p:animEffect>
                                  </p:childTnLst>
                                </p:cTn>
                              </p:par>
                              <p:par>
                                <p:cTn id="28" presetID="10" presetClass="entr" presetSubtype="0" fill="hold" nodeType="withEffect">
                                  <p:stCondLst>
                                    <p:cond delay="31920"/>
                                  </p:stCondLst>
                                  <p:childTnLst>
                                    <p:set>
                                      <p:cBhvr>
                                        <p:cTn id="29" dur="1" fill="hold">
                                          <p:stCondLst>
                                            <p:cond delay="0"/>
                                          </p:stCondLst>
                                        </p:cTn>
                                        <p:tgtEl>
                                          <p:spTgt spid="167"/>
                                        </p:tgtEl>
                                        <p:attrNameLst>
                                          <p:attrName>style.visibility</p:attrName>
                                        </p:attrNameLst>
                                      </p:cBhvr>
                                      <p:to>
                                        <p:strVal val="visible"/>
                                      </p:to>
                                    </p:set>
                                    <p:animEffect transition="in" filter="fade">
                                      <p:cBhvr>
                                        <p:cTn id="30" dur="500"/>
                                        <p:tgtEl>
                                          <p:spTgt spid="167"/>
                                        </p:tgtEl>
                                      </p:cBhvr>
                                    </p:animEffect>
                                  </p:childTnLst>
                                </p:cTn>
                              </p:par>
                              <p:par>
                                <p:cTn id="31" presetID="10" presetClass="entr" presetSubtype="0" fill="hold" nodeType="withEffect">
                                  <p:stCondLst>
                                    <p:cond delay="35430"/>
                                  </p:stCondLst>
                                  <p:childTnLst>
                                    <p:set>
                                      <p:cBhvr>
                                        <p:cTn id="32" dur="1" fill="hold">
                                          <p:stCondLst>
                                            <p:cond delay="0"/>
                                          </p:stCondLst>
                                        </p:cTn>
                                        <p:tgtEl>
                                          <p:spTgt spid="163"/>
                                        </p:tgtEl>
                                        <p:attrNameLst>
                                          <p:attrName>style.visibility</p:attrName>
                                        </p:attrNameLst>
                                      </p:cBhvr>
                                      <p:to>
                                        <p:strVal val="visible"/>
                                      </p:to>
                                    </p:set>
                                    <p:animEffect transition="in" filter="fade">
                                      <p:cBhvr>
                                        <p:cTn id="33" dur="500"/>
                                        <p:tgtEl>
                                          <p:spTgt spid="163"/>
                                        </p:tgtEl>
                                      </p:cBhvr>
                                    </p:animEffect>
                                  </p:childTnLst>
                                </p:cTn>
                              </p:par>
                              <p:par>
                                <p:cTn id="34" presetID="10" presetClass="entr" presetSubtype="0" fill="hold" nodeType="withEffect">
                                  <p:stCondLst>
                                    <p:cond delay="35430"/>
                                  </p:stCondLst>
                                  <p:childTnLst>
                                    <p:set>
                                      <p:cBhvr>
                                        <p:cTn id="35" dur="1" fill="hold">
                                          <p:stCondLst>
                                            <p:cond delay="0"/>
                                          </p:stCondLst>
                                        </p:cTn>
                                        <p:tgtEl>
                                          <p:spTgt spid="164"/>
                                        </p:tgtEl>
                                        <p:attrNameLst>
                                          <p:attrName>style.visibility</p:attrName>
                                        </p:attrNameLst>
                                      </p:cBhvr>
                                      <p:to>
                                        <p:strVal val="visible"/>
                                      </p:to>
                                    </p:set>
                                    <p:animEffect transition="in" filter="fade">
                                      <p:cBhvr>
                                        <p:cTn id="36" dur="500"/>
                                        <p:tgtEl>
                                          <p:spTgt spid="164"/>
                                        </p:tgtEl>
                                      </p:cBhvr>
                                    </p:animEffect>
                                  </p:childTnLst>
                                </p:cTn>
                              </p:par>
                              <p:par>
                                <p:cTn id="37" presetID="10" presetClass="entr" presetSubtype="0" fill="hold" nodeType="withEffect">
                                  <p:stCondLst>
                                    <p:cond delay="36060"/>
                                  </p:stCondLst>
                                  <p:childTnLst>
                                    <p:set>
                                      <p:cBhvr>
                                        <p:cTn id="38" dur="1" fill="hold">
                                          <p:stCondLst>
                                            <p:cond delay="0"/>
                                          </p:stCondLst>
                                        </p:cTn>
                                        <p:tgtEl>
                                          <p:spTgt spid="169"/>
                                        </p:tgtEl>
                                        <p:attrNameLst>
                                          <p:attrName>style.visibility</p:attrName>
                                        </p:attrNameLst>
                                      </p:cBhvr>
                                      <p:to>
                                        <p:strVal val="visible"/>
                                      </p:to>
                                    </p:set>
                                    <p:animEffect transition="in" filter="fade">
                                      <p:cBhvr>
                                        <p:cTn id="39" dur="500"/>
                                        <p:tgtEl>
                                          <p:spTgt spid="169"/>
                                        </p:tgtEl>
                                      </p:cBhvr>
                                    </p:animEffect>
                                  </p:childTnLst>
                                </p:cTn>
                              </p:par>
                              <p:par>
                                <p:cTn id="40" presetID="10" presetClass="entr" presetSubtype="0" fill="hold" nodeType="withEffect">
                                  <p:stCondLst>
                                    <p:cond delay="36060"/>
                                  </p:stCondLst>
                                  <p:childTnLst>
                                    <p:set>
                                      <p:cBhvr>
                                        <p:cTn id="41" dur="1" fill="hold">
                                          <p:stCondLst>
                                            <p:cond delay="0"/>
                                          </p:stCondLst>
                                        </p:cTn>
                                        <p:tgtEl>
                                          <p:spTgt spid="170"/>
                                        </p:tgtEl>
                                        <p:attrNameLst>
                                          <p:attrName>style.visibility</p:attrName>
                                        </p:attrNameLst>
                                      </p:cBhvr>
                                      <p:to>
                                        <p:strVal val="visible"/>
                                      </p:to>
                                    </p:set>
                                    <p:animEffect transition="in" filter="fade">
                                      <p:cBhvr>
                                        <p:cTn id="42" dur="5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3"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9"/>
          <p:cNvPicPr preferRelativeResize="0"/>
          <p:nvPr/>
        </p:nvPicPr>
        <p:blipFill rotWithShape="1">
          <a:blip r:embed="rId5"/>
          <a:srcRect/>
          <a:stretch>
            <a:fillRect/>
          </a:stretch>
        </p:blipFill>
        <p:spPr>
          <a:xfrm>
            <a:off x="667752" y="6108424"/>
            <a:ext cx="1295801" cy="423119"/>
          </a:xfrm>
          <a:prstGeom prst="rect">
            <a:avLst/>
          </a:prstGeom>
          <a:noFill/>
          <a:ln>
            <a:noFill/>
          </a:ln>
        </p:spPr>
      </p:pic>
      <p:sp>
        <p:nvSpPr>
          <p:cNvPr id="177" name="Google Shape;177;p9"/>
          <p:cNvSpPr txBox="1"/>
          <p:nvPr/>
        </p:nvSpPr>
        <p:spPr>
          <a:xfrm>
            <a:off x="1203158" y="288758"/>
            <a:ext cx="10116151"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a:solidFill>
                  <a:srgbClr val="002060"/>
                </a:solidFill>
                <a:latin typeface="Arial Rounded"/>
                <a:ea typeface="Arial Rounded"/>
                <a:cs typeface="Arial Rounded"/>
                <a:sym typeface="Arial Rounded"/>
              </a:rPr>
              <a:t>How to Get Started with Bootstrap 5</a:t>
            </a:r>
            <a:endParaRPr sz="4400" b="1">
              <a:solidFill>
                <a:srgbClr val="002060"/>
              </a:solidFill>
              <a:latin typeface="Arial Rounded"/>
              <a:ea typeface="Arial Rounded"/>
              <a:cs typeface="Arial Rounded"/>
              <a:sym typeface="Arial Rounded"/>
            </a:endParaRPr>
          </a:p>
        </p:txBody>
      </p:sp>
      <p:pic>
        <p:nvPicPr>
          <p:cNvPr id="178" name="Google Shape;178;p9"/>
          <p:cNvPicPr preferRelativeResize="0"/>
          <p:nvPr/>
        </p:nvPicPr>
        <p:blipFill rotWithShape="1">
          <a:blip r:embed="rId6"/>
          <a:srcRect/>
          <a:stretch>
            <a:fillRect/>
          </a:stretch>
        </p:blipFill>
        <p:spPr>
          <a:xfrm>
            <a:off x="1424844" y="3692089"/>
            <a:ext cx="1222103" cy="1222103"/>
          </a:xfrm>
          <a:prstGeom prst="rect">
            <a:avLst/>
          </a:prstGeom>
          <a:noFill/>
          <a:ln>
            <a:noFill/>
          </a:ln>
        </p:spPr>
      </p:pic>
      <p:sp>
        <p:nvSpPr>
          <p:cNvPr id="179" name="Google Shape;179;p9"/>
          <p:cNvSpPr txBox="1"/>
          <p:nvPr/>
        </p:nvSpPr>
        <p:spPr>
          <a:xfrm>
            <a:off x="2702292" y="1470334"/>
            <a:ext cx="8925025" cy="128240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a:solidFill>
                  <a:srgbClr val="002060"/>
                </a:solidFill>
                <a:latin typeface="Arial Rounded"/>
                <a:ea typeface="Arial Rounded"/>
                <a:cs typeface="Arial Rounded"/>
                <a:sym typeface="Arial Rounded"/>
              </a:rPr>
              <a:t>Set Up Your Development Environment:</a:t>
            </a:r>
            <a:endParaRPr sz="1800" b="1">
              <a:solidFill>
                <a:srgbClr val="002060"/>
              </a:solidFill>
              <a:latin typeface="Arial Rounded"/>
              <a:ea typeface="Arial Rounded"/>
              <a:cs typeface="Arial Rounded"/>
              <a:sym typeface="Arial Rounded"/>
            </a:endParaRPr>
          </a:p>
          <a:p>
            <a:pPr marL="0" marR="0" lvl="0" indent="0" algn="l" rtl="0">
              <a:lnSpc>
                <a:spcPct val="150000"/>
              </a:lnSpc>
              <a:spcBef>
                <a:spcPts val="0"/>
              </a:spcBef>
              <a:spcAft>
                <a:spcPts val="0"/>
              </a:spcAft>
              <a:buNone/>
            </a:pPr>
            <a:r>
              <a:rPr lang="en-US" sz="1800">
                <a:solidFill>
                  <a:srgbClr val="0070C0"/>
                </a:solidFill>
                <a:latin typeface="Tahoma" panose="020B0604030504040204"/>
                <a:ea typeface="Tahoma" panose="020B0604030504040204"/>
                <a:cs typeface="Tahoma" panose="020B0604030504040204"/>
                <a:sym typeface="Tahoma" panose="020B0604030504040204"/>
              </a:rPr>
              <a:t>Make sure you have a text editor or integrated development environment (IDE) installed on your computer. Popular choices include Visual Studio Code, Sublime Text.</a:t>
            </a:r>
            <a:endParaRPr sz="1800">
              <a:solidFill>
                <a:srgbClr val="0070C0"/>
              </a:solidFill>
              <a:latin typeface="Tahoma" panose="020B0604030504040204"/>
              <a:ea typeface="Tahoma" panose="020B0604030504040204"/>
              <a:cs typeface="Tahoma" panose="020B0604030504040204"/>
              <a:sym typeface="Tahoma" panose="020B0604030504040204"/>
            </a:endParaRPr>
          </a:p>
        </p:txBody>
      </p:sp>
      <p:pic>
        <p:nvPicPr>
          <p:cNvPr id="180" name="Google Shape;180;p9"/>
          <p:cNvPicPr preferRelativeResize="0"/>
          <p:nvPr/>
        </p:nvPicPr>
        <p:blipFill rotWithShape="1">
          <a:blip r:embed="rId7"/>
          <a:srcRect l="28754" r="-1"/>
          <a:stretch>
            <a:fillRect/>
          </a:stretch>
        </p:blipFill>
        <p:spPr>
          <a:xfrm>
            <a:off x="1540042" y="1491914"/>
            <a:ext cx="1151021" cy="1453415"/>
          </a:xfrm>
          <a:prstGeom prst="rect">
            <a:avLst/>
          </a:prstGeom>
          <a:noFill/>
          <a:ln>
            <a:noFill/>
          </a:ln>
        </p:spPr>
      </p:pic>
      <p:sp>
        <p:nvSpPr>
          <p:cNvPr id="181" name="Google Shape;181;p9"/>
          <p:cNvSpPr txBox="1"/>
          <p:nvPr/>
        </p:nvSpPr>
        <p:spPr>
          <a:xfrm>
            <a:off x="2808169" y="3205015"/>
            <a:ext cx="9098282" cy="2113399"/>
          </a:xfrm>
          <a:prstGeom prst="rect">
            <a:avLst/>
          </a:prstGeom>
          <a:noFill/>
          <a:ln>
            <a:noFill/>
          </a:ln>
        </p:spPr>
        <p:txBody>
          <a:bodyPr spcFirstLastPara="1" wrap="square" lIns="91425" tIns="45700" rIns="91425" bIns="45700" anchor="t" anchorCtr="0">
            <a:spAutoFit/>
          </a:bodyPr>
          <a:lstStyle/>
          <a:p>
            <a:pPr marL="0" marR="0" lvl="1" indent="0" algn="l" rtl="0">
              <a:lnSpc>
                <a:spcPct val="150000"/>
              </a:lnSpc>
              <a:spcBef>
                <a:spcPts val="0"/>
              </a:spcBef>
              <a:spcAft>
                <a:spcPts val="0"/>
              </a:spcAft>
              <a:buClr>
                <a:srgbClr val="002060"/>
              </a:buClr>
              <a:buSzPts val="1800"/>
              <a:buFont typeface="Arial Rounded"/>
              <a:buNone/>
            </a:pPr>
            <a:r>
              <a:rPr lang="en-US" sz="1800" b="1" i="0" u="none" strike="noStrike" cap="none">
                <a:solidFill>
                  <a:srgbClr val="002060"/>
                </a:solidFill>
                <a:latin typeface="Arial Rounded"/>
                <a:ea typeface="Arial Rounded"/>
                <a:cs typeface="Arial Rounded"/>
                <a:sym typeface="Arial Rounded"/>
              </a:rPr>
              <a:t>Download Bootstrap:</a:t>
            </a:r>
            <a:endParaRPr sz="1800" b="1" i="0" u="none" strike="noStrike" cap="none">
              <a:solidFill>
                <a:srgbClr val="002060"/>
              </a:solidFill>
              <a:latin typeface="Arial Rounded"/>
              <a:ea typeface="Arial Rounded"/>
              <a:cs typeface="Arial Rounded"/>
              <a:sym typeface="Arial Rounded"/>
            </a:endParaRPr>
          </a:p>
          <a:p>
            <a:pPr marL="0" marR="0" lvl="1" indent="0" algn="l" rtl="0">
              <a:lnSpc>
                <a:spcPct val="150000"/>
              </a:lnSpc>
              <a:spcBef>
                <a:spcPts val="0"/>
              </a:spcBef>
              <a:spcAft>
                <a:spcPts val="0"/>
              </a:spcAft>
              <a:buClr>
                <a:srgbClr val="0070C0"/>
              </a:buClr>
              <a:buSzPts val="1800"/>
              <a:buFont typeface="Tahoma" panose="020B0604030504040204"/>
              <a:buNone/>
            </a:pPr>
            <a:r>
              <a:rPr lang="en-US" sz="1800" b="0" i="0" u="none" strike="noStrike" cap="none">
                <a:solidFill>
                  <a:srgbClr val="0070C0"/>
                </a:solidFill>
                <a:latin typeface="Tahoma" panose="020B0604030504040204"/>
                <a:ea typeface="Tahoma" panose="020B0604030504040204"/>
                <a:cs typeface="Tahoma" panose="020B0604030504040204"/>
                <a:sym typeface="Tahoma" panose="020B0604030504040204"/>
              </a:rPr>
              <a:t>Visit the official Bootstrap website at </a:t>
            </a:r>
            <a:r>
              <a:rPr lang="en-US" sz="1800" b="0" i="0" u="sng" strike="noStrike" cap="none">
                <a:solidFill>
                  <a:srgbClr val="0070C0"/>
                </a:solidFill>
                <a:latin typeface="Tahoma" panose="020B0604030504040204"/>
                <a:ea typeface="Tahoma" panose="020B0604030504040204"/>
                <a:cs typeface="Tahoma" panose="020B0604030504040204"/>
                <a:sym typeface="Tahoma" panose="020B0604030504040204"/>
                <a:hlinkClick r:id="rId8"/>
              </a:rPr>
              <a:t>https://getbootstrap.com/</a:t>
            </a:r>
            <a:r>
              <a:rPr lang="en-US" sz="1800" b="0" i="0" u="none" strike="noStrike" cap="none">
                <a:solidFill>
                  <a:srgbClr val="0070C0"/>
                </a:solidFill>
                <a:latin typeface="Tahoma" panose="020B0604030504040204"/>
                <a:ea typeface="Tahoma" panose="020B0604030504040204"/>
                <a:cs typeface="Tahoma" panose="020B0604030504040204"/>
                <a:sym typeface="Tahoma" panose="020B0604030504040204"/>
              </a:rPr>
              <a:t>.Click on the "Download" button to download the latest version of Bootstrap.</a:t>
            </a:r>
            <a:endParaRPr sz="1800" b="0" i="0" u="none" strike="noStrike" cap="none">
              <a:solidFill>
                <a:srgbClr val="0070C0"/>
              </a:solidFill>
              <a:latin typeface="Tahoma" panose="020B0604030504040204"/>
              <a:ea typeface="Tahoma" panose="020B0604030504040204"/>
              <a:cs typeface="Tahoma" panose="020B0604030504040204"/>
              <a:sym typeface="Tahoma" panose="020B0604030504040204"/>
            </a:endParaRPr>
          </a:p>
          <a:p>
            <a:pPr marL="0" marR="0" lvl="1" indent="0" algn="l" rtl="0">
              <a:lnSpc>
                <a:spcPct val="150000"/>
              </a:lnSpc>
              <a:spcBef>
                <a:spcPts val="0"/>
              </a:spcBef>
              <a:spcAft>
                <a:spcPts val="0"/>
              </a:spcAft>
              <a:buClr>
                <a:srgbClr val="002060"/>
              </a:buClr>
              <a:buSzPts val="1800"/>
              <a:buFont typeface="Tahoma" panose="020B0604030504040204"/>
              <a:buNone/>
            </a:pPr>
            <a:r>
              <a:rPr lang="en-US" sz="1800" b="0" i="0" u="none" strike="noStrike" cap="none">
                <a:solidFill>
                  <a:srgbClr val="002060"/>
                </a:solidFill>
                <a:latin typeface="Tahoma" panose="020B0604030504040204"/>
                <a:ea typeface="Tahoma" panose="020B0604030504040204"/>
                <a:cs typeface="Tahoma" panose="020B0604030504040204"/>
                <a:sym typeface="Tahoma" panose="020B0604030504040204"/>
              </a:rPr>
              <a:t>You have two options: </a:t>
            </a:r>
            <a:r>
              <a:rPr lang="en-US" sz="1800" b="0" i="0" u="none" strike="noStrike" cap="none">
                <a:solidFill>
                  <a:srgbClr val="0070C0"/>
                </a:solidFill>
                <a:latin typeface="Tahoma" panose="020B0604030504040204"/>
                <a:ea typeface="Tahoma" panose="020B0604030504040204"/>
                <a:cs typeface="Tahoma" panose="020B0604030504040204"/>
                <a:sym typeface="Tahoma" panose="020B0604030504040204"/>
              </a:rPr>
              <a:t>download the compiled CSS and JavaScript files or download the source files to customize and compile them yourself.</a:t>
            </a:r>
            <a:endParaRPr sz="1800" b="0" i="0" u="none" strike="noStrike" cap="none">
              <a:solidFill>
                <a:srgbClr val="0070C0"/>
              </a:solidFill>
              <a:latin typeface="Tahoma" panose="020B0604030504040204"/>
              <a:ea typeface="Tahoma" panose="020B0604030504040204"/>
              <a:cs typeface="Tahoma" panose="020B0604030504040204"/>
              <a:sym typeface="Tahoma" panose="020B0604030504040204"/>
            </a:endParaRPr>
          </a:p>
        </p:txBody>
      </p:sp>
      <p:pic>
        <p:nvPicPr>
          <p:cNvPr id="2" name="How to Get Started with B 1">
            <a:hlinkClick r:id="" action="ppaction://media"/>
            <a:extLst>
              <a:ext uri="{FF2B5EF4-FFF2-40B4-BE49-F238E27FC236}">
                <a16:creationId xmlns:a16="http://schemas.microsoft.com/office/drawing/2014/main" id="{0D668C0A-DA59-BF72-DA6D-9BFA33B11DA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98425" y="9842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36"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177"/>
                                        </p:tgtEl>
                                        <p:attrNameLst>
                                          <p:attrName>style.visibility</p:attrName>
                                        </p:attrNameLst>
                                      </p:cBhvr>
                                      <p:to>
                                        <p:strVal val="visible"/>
                                      </p:to>
                                    </p:set>
                                    <p:animEffect transition="in" filter="fade">
                                      <p:cBhvr>
                                        <p:cTn id="9" dur="500"/>
                                        <p:tgtEl>
                                          <p:spTgt spid="177"/>
                                        </p:tgtEl>
                                      </p:cBhvr>
                                    </p:animEffect>
                                  </p:childTnLst>
                                </p:cTn>
                              </p:par>
                              <p:par>
                                <p:cTn id="10" presetID="2" presetClass="entr" presetSubtype="4" fill="hold" nodeType="withEffect">
                                  <p:stCondLst>
                                    <p:cond delay="2960"/>
                                  </p:stCondLst>
                                  <p:childTnLst>
                                    <p:set>
                                      <p:cBhvr>
                                        <p:cTn id="11" dur="1" fill="hold">
                                          <p:stCondLst>
                                            <p:cond delay="0"/>
                                          </p:stCondLst>
                                        </p:cTn>
                                        <p:tgtEl>
                                          <p:spTgt spid="180"/>
                                        </p:tgtEl>
                                        <p:attrNameLst>
                                          <p:attrName>style.visibility</p:attrName>
                                        </p:attrNameLst>
                                      </p:cBhvr>
                                      <p:to>
                                        <p:strVal val="visible"/>
                                      </p:to>
                                    </p:set>
                                    <p:anim calcmode="lin" valueType="num">
                                      <p:cBhvr additive="base">
                                        <p:cTn id="12" dur="500"/>
                                        <p:tgtEl>
                                          <p:spTgt spid="180"/>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2960"/>
                                  </p:stCondLst>
                                  <p:childTnLst>
                                    <p:set>
                                      <p:cBhvr>
                                        <p:cTn id="14" dur="1" fill="hold">
                                          <p:stCondLst>
                                            <p:cond delay="0"/>
                                          </p:stCondLst>
                                        </p:cTn>
                                        <p:tgtEl>
                                          <p:spTgt spid="179"/>
                                        </p:tgtEl>
                                        <p:attrNameLst>
                                          <p:attrName>style.visibility</p:attrName>
                                        </p:attrNameLst>
                                      </p:cBhvr>
                                      <p:to>
                                        <p:strVal val="visible"/>
                                      </p:to>
                                    </p:set>
                                    <p:animEffect transition="in" filter="fade">
                                      <p:cBhvr>
                                        <p:cTn id="15" dur="500"/>
                                        <p:tgtEl>
                                          <p:spTgt spid="179"/>
                                        </p:tgtEl>
                                      </p:cBhvr>
                                    </p:animEffect>
                                  </p:childTnLst>
                                </p:cTn>
                              </p:par>
                              <p:par>
                                <p:cTn id="16" presetID="2" presetClass="entr" presetSubtype="4" fill="hold" nodeType="withEffect">
                                  <p:stCondLst>
                                    <p:cond delay="17620"/>
                                  </p:stCondLst>
                                  <p:childTnLst>
                                    <p:set>
                                      <p:cBhvr>
                                        <p:cTn id="17" dur="1" fill="hold">
                                          <p:stCondLst>
                                            <p:cond delay="0"/>
                                          </p:stCondLst>
                                        </p:cTn>
                                        <p:tgtEl>
                                          <p:spTgt spid="178"/>
                                        </p:tgtEl>
                                        <p:attrNameLst>
                                          <p:attrName>style.visibility</p:attrName>
                                        </p:attrNameLst>
                                      </p:cBhvr>
                                      <p:to>
                                        <p:strVal val="visible"/>
                                      </p:to>
                                    </p:set>
                                    <p:anim calcmode="lin" valueType="num">
                                      <p:cBhvr additive="base">
                                        <p:cTn id="18" dur="750"/>
                                        <p:tgtEl>
                                          <p:spTgt spid="178"/>
                                        </p:tgtEl>
                                        <p:attrNameLst>
                                          <p:attrName>ppt_y</p:attrName>
                                        </p:attrNameLst>
                                      </p:cBhvr>
                                      <p:tavLst>
                                        <p:tav tm="0">
                                          <p:val>
                                            <p:strVal val="#ppt_y+1"/>
                                          </p:val>
                                        </p:tav>
                                        <p:tav tm="100000">
                                          <p:val>
                                            <p:strVal val="#ppt_y"/>
                                          </p:val>
                                        </p:tav>
                                      </p:tavLst>
                                    </p:anim>
                                  </p:childTnLst>
                                </p:cTn>
                              </p:par>
                              <p:par>
                                <p:cTn id="19" presetID="10" presetClass="entr" presetSubtype="0" fill="hold" nodeType="withEffect">
                                  <p:stCondLst>
                                    <p:cond delay="17620"/>
                                  </p:stCondLst>
                                  <p:childTnLst>
                                    <p:set>
                                      <p:cBhvr>
                                        <p:cTn id="20" dur="1" fill="hold">
                                          <p:stCondLst>
                                            <p:cond delay="0"/>
                                          </p:stCondLst>
                                        </p:cTn>
                                        <p:tgtEl>
                                          <p:spTgt spid="181"/>
                                        </p:tgtEl>
                                        <p:attrNameLst>
                                          <p:attrName>style.visibility</p:attrName>
                                        </p:attrNameLst>
                                      </p:cBhvr>
                                      <p:to>
                                        <p:strVal val="visible"/>
                                      </p:to>
                                    </p:set>
                                    <p:animEffect transition="in" filter="fade">
                                      <p:cBhvr>
                                        <p:cTn id="21" dur="500"/>
                                        <p:tgtEl>
                                          <p:spTgt spid="18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2"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TotalTime>
  <Words>1292</Words>
  <Application>Microsoft Office PowerPoint</Application>
  <PresentationFormat>Widescreen</PresentationFormat>
  <Paragraphs>94</Paragraphs>
  <Slides>10</Slides>
  <Notes>10</Notes>
  <HiddenSlides>0</HiddenSlides>
  <MMClips>10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Arial Rounded</vt:lpstr>
      <vt:lpstr>Calibri</vt:lpstr>
      <vt:lpstr>Calibri Light</vt:lpstr>
      <vt:lpstr>Tahoma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Sreelakshmi Nithin</cp:lastModifiedBy>
  <cp:revision>2</cp:revision>
  <dcterms:created xsi:type="dcterms:W3CDTF">2024-01-24T05:54:31Z</dcterms:created>
  <dcterms:modified xsi:type="dcterms:W3CDTF">2024-01-24T20:07:01Z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768060DB458F494E828EB7905E8D1BE7_11</vt:lpwstr>
  </property>
  <property fmtid="{D5CDD505-2E9C-101B-9397-08002B2CF9AE}" pid="3" name="KSOProductBuildVer">
    <vt:lpwstr>1033-12.2.0.13431</vt:lpwstr>
  </property>
</Properties>
</file>

<file path=docProps/thumbnail.jpeg>
</file>